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316" r:id="rId2"/>
    <p:sldId id="329" r:id="rId3"/>
    <p:sldId id="330" r:id="rId4"/>
    <p:sldId id="323" r:id="rId5"/>
    <p:sldId id="324" r:id="rId6"/>
    <p:sldId id="325" r:id="rId7"/>
    <p:sldId id="326" r:id="rId8"/>
    <p:sldId id="327" r:id="rId9"/>
    <p:sldId id="328" r:id="rId10"/>
    <p:sldId id="339" r:id="rId11"/>
    <p:sldId id="332" r:id="rId12"/>
    <p:sldId id="337" r:id="rId13"/>
    <p:sldId id="334" r:id="rId14"/>
    <p:sldId id="340" r:id="rId15"/>
    <p:sldId id="31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00182DE-5EDE-4A66-A970-FE104935B034}">
          <p14:sldIdLst>
            <p14:sldId id="316"/>
            <p14:sldId id="329"/>
            <p14:sldId id="330"/>
            <p14:sldId id="323"/>
            <p14:sldId id="324"/>
            <p14:sldId id="325"/>
            <p14:sldId id="326"/>
            <p14:sldId id="327"/>
            <p14:sldId id="328"/>
            <p14:sldId id="339"/>
            <p14:sldId id="332"/>
            <p14:sldId id="337"/>
            <p14:sldId id="334"/>
            <p14:sldId id="34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92"/>
    <p:restoredTop sz="79446"/>
  </p:normalViewPr>
  <p:slideViewPr>
    <p:cSldViewPr snapToGrid="0" snapToObjects="1">
      <p:cViewPr varScale="1">
        <p:scale>
          <a:sx n="76" d="100"/>
          <a:sy n="76" d="100"/>
        </p:scale>
        <p:origin x="208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095C-BAB7-504B-A988-5D47A6A25C23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C1F3A-D508-1549-A22D-698DE6577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676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u="sng" dirty="0">
                <a:solidFill>
                  <a:schemeClr val="tx1"/>
                </a:solidFill>
              </a:rPr>
              <a:t>Créer</a:t>
            </a:r>
            <a:r>
              <a:rPr lang="fr-FR" sz="2000" u="sng" dirty="0">
                <a:solidFill>
                  <a:schemeClr val="tx1"/>
                </a:solidFill>
              </a:rPr>
              <a:t> une architecture de </a:t>
            </a:r>
            <a:r>
              <a:rPr lang="fr-FR" sz="2000" u="sng" dirty="0">
                <a:solidFill>
                  <a:schemeClr val="accent2">
                    <a:lumMod val="75000"/>
                  </a:schemeClr>
                </a:solidFill>
              </a:rPr>
              <a:t>données à référence spatiale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un </a:t>
            </a:r>
            <a:r>
              <a:rPr lang="fr-FR" sz="1600" b="1" dirty="0">
                <a:solidFill>
                  <a:schemeClr val="tx1"/>
                </a:solidFill>
              </a:rPr>
              <a:t>premier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noyau de données communes.</a:t>
            </a:r>
            <a:endParaRPr lang="fr-FR" sz="1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Choix</a:t>
            </a:r>
            <a:r>
              <a:rPr lang="fr-FR" sz="1600" dirty="0">
                <a:solidFill>
                  <a:schemeClr val="tx1"/>
                </a:solidFill>
              </a:rPr>
              <a:t> : </a:t>
            </a:r>
            <a:r>
              <a:rPr lang="fr-FR" sz="1600" b="1" dirty="0">
                <a:solidFill>
                  <a:schemeClr val="tx1"/>
                </a:solidFill>
              </a:rPr>
              <a:t>SI DPRE </a:t>
            </a:r>
            <a:r>
              <a:rPr lang="fr-FR" sz="1600" dirty="0">
                <a:solidFill>
                  <a:schemeClr val="tx1"/>
                </a:solidFill>
              </a:rPr>
              <a:t>(Prévention, Dangers Naturels, Secrétariat), </a:t>
            </a:r>
            <a:r>
              <a:rPr lang="fr-FR" sz="1600" b="1" u="sng" dirty="0">
                <a:solidFill>
                  <a:schemeClr val="tx1"/>
                </a:solidFill>
              </a:rPr>
              <a:t>OU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SI DEPRE + SI DASS + SI DDIS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Référentiel Bâtiment : Définir la structure de données d’un bâtiment, et des données directement rattachées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Autre(s) référentiel(s) : Définir lesquels, quelle priorité, quel contenu (ex : cf. Adresses avec DASS/Agences)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Identifier les cycles de vie et la temporalité des données du noyau (fréquence de mise à jour, statut)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les modes d’acquisitions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la structure de stockage et les moyens de diffusion internes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Orienter </a:t>
            </a:r>
            <a:r>
              <a:rPr lang="fr-FR" sz="1600" b="1" dirty="0">
                <a:solidFill>
                  <a:schemeClr val="tx1"/>
                </a:solidFill>
              </a:rPr>
              <a:t>un choix de solution de gestion SIG </a:t>
            </a:r>
            <a:r>
              <a:rPr lang="fr-FR" sz="1600" dirty="0">
                <a:solidFill>
                  <a:schemeClr val="tx1"/>
                </a:solidFill>
              </a:rPr>
              <a:t>(Workbench : outils d’acquisition, de stockage, de diffusion et partage)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Problème de performance à résoudre : mettre en place </a:t>
            </a:r>
            <a:r>
              <a:rPr lang="fr-FR" sz="1600" b="1" dirty="0">
                <a:solidFill>
                  <a:schemeClr val="tx1"/>
                </a:solidFill>
              </a:rPr>
              <a:t>une base de données géographique serveur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Réaliser les premiers éléments (définis en POC) 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560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200" b="0" dirty="0">
                <a:solidFill>
                  <a:schemeClr val="tx1"/>
                </a:solidFill>
              </a:rPr>
              <a:t>Centraliser les </a:t>
            </a:r>
            <a:r>
              <a:rPr lang="fr-FR" sz="1200" b="0" dirty="0" err="1">
                <a:solidFill>
                  <a:schemeClr val="tx1"/>
                </a:solidFill>
              </a:rPr>
              <a:t>géodonnées</a:t>
            </a:r>
            <a:r>
              <a:rPr lang="fr-FR" sz="1200" b="0" dirty="0">
                <a:solidFill>
                  <a:schemeClr val="tx1"/>
                </a:solidFill>
              </a:rPr>
              <a:t> communes dans une structure indépendante des fonctions métier.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200" b="0" dirty="0">
                <a:solidFill>
                  <a:schemeClr val="tx1"/>
                </a:solidFill>
              </a:rPr>
              <a:t>Créer un socle de données universelles où chacun viendra piocher les données utiles.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200" b="0" dirty="0">
                <a:solidFill>
                  <a:schemeClr val="tx1"/>
                </a:solidFill>
              </a:rPr>
              <a:t>Construire des flux de données pour les outils et les personnes, mais sur du solide et non du sable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200" b="0" dirty="0">
                <a:solidFill>
                  <a:schemeClr val="tx1"/>
                </a:solidFill>
              </a:rPr>
              <a:t>Permettre aux différents SI et outils de se connecter directement ou d’importer les données utiles.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200" b="0" dirty="0">
                <a:solidFill>
                  <a:schemeClr val="tx1"/>
                </a:solidFill>
              </a:rPr>
              <a:t>Favoriser les échanges par la donnée plutôt que par l’outil.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200" b="0" dirty="0">
                <a:solidFill>
                  <a:schemeClr val="tx1"/>
                </a:solidFill>
              </a:rPr>
              <a:t>Permettre d’enrichir les </a:t>
            </a:r>
            <a:r>
              <a:rPr lang="fr-FR" sz="1200" b="0" dirty="0" err="1">
                <a:solidFill>
                  <a:schemeClr val="tx1"/>
                </a:solidFill>
              </a:rPr>
              <a:t>géodonnées</a:t>
            </a:r>
            <a:r>
              <a:rPr lang="fr-FR" sz="1200" b="0" dirty="0">
                <a:solidFill>
                  <a:schemeClr val="tx1"/>
                </a:solidFill>
              </a:rPr>
              <a:t> dans chaque SI mais aussi dans le référentiel commun.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200" b="0" dirty="0">
                <a:solidFill>
                  <a:schemeClr val="tx1"/>
                </a:solidFill>
              </a:rPr>
              <a:t>Simplifier les outils : moins d’outils, mieux maitrisés.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637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54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200" dirty="0">
                <a:solidFill>
                  <a:schemeClr val="tx1"/>
                </a:solidFill>
              </a:rPr>
              <a:t>1 Base de </a:t>
            </a:r>
            <a:r>
              <a:rPr lang="fr-FR" sz="1200" dirty="0" err="1">
                <a:solidFill>
                  <a:schemeClr val="tx1"/>
                </a:solidFill>
              </a:rPr>
              <a:t>géodonnées</a:t>
            </a:r>
            <a:r>
              <a:rPr lang="fr-FR" sz="1200" dirty="0">
                <a:solidFill>
                  <a:schemeClr val="tx1"/>
                </a:solidFill>
              </a:rPr>
              <a:t> centralisée et réceptacle des données de tous les SI impliqués.</a:t>
            </a:r>
          </a:p>
          <a:p>
            <a:pPr marL="0" indent="0">
              <a:buFont typeface="Arial" charset="0"/>
              <a:buNone/>
            </a:pPr>
            <a:r>
              <a:rPr lang="fr-FR" sz="1200" dirty="0">
                <a:solidFill>
                  <a:schemeClr val="tx1"/>
                </a:solidFill>
              </a:rPr>
              <a:t>Des structures de données et des  flux d’échanges permettant à chaque SI d’être autonome.</a:t>
            </a:r>
          </a:p>
          <a:p>
            <a:pPr marL="0" indent="0">
              <a:buFont typeface="Arial" charset="0"/>
              <a:buNone/>
            </a:pPr>
            <a:r>
              <a:rPr lang="fr-FR" sz="1200" dirty="0">
                <a:solidFill>
                  <a:schemeClr val="tx1"/>
                </a:solidFill>
              </a:rPr>
              <a:t>800+ couches de </a:t>
            </a:r>
            <a:r>
              <a:rPr lang="fr-FR" sz="1200" dirty="0" err="1">
                <a:solidFill>
                  <a:schemeClr val="tx1"/>
                </a:solidFill>
              </a:rPr>
              <a:t>géodonnées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marL="0" indent="0" fontAlgn="base">
              <a:buNone/>
            </a:pPr>
            <a:endParaRPr lang="fr-CH" sz="1200" dirty="0"/>
          </a:p>
          <a:p>
            <a:pPr marL="0" indent="0" fontAlgn="base">
              <a:buNone/>
            </a:pPr>
            <a:r>
              <a:rPr lang="fr-CH" sz="1200" dirty="0"/>
              <a:t>Il est en charge de :</a:t>
            </a:r>
          </a:p>
          <a:p>
            <a:pPr fontAlgn="base"/>
            <a:r>
              <a:rPr lang="fr-CH" sz="1200" dirty="0"/>
              <a:t>intégrer, normaliser, assurer la cohérence et l'administration des </a:t>
            </a:r>
            <a:r>
              <a:rPr lang="fr-CH" sz="1200" dirty="0" err="1"/>
              <a:t>géodonnées</a:t>
            </a:r>
            <a:r>
              <a:rPr lang="fr-CH" sz="1200" dirty="0"/>
              <a:t> de références ainsi que les </a:t>
            </a:r>
            <a:r>
              <a:rPr lang="fr-CH" sz="1200" dirty="0" err="1"/>
              <a:t>géodonnées</a:t>
            </a:r>
            <a:r>
              <a:rPr lang="fr-CH" sz="1200" dirty="0"/>
              <a:t> communes;</a:t>
            </a:r>
          </a:p>
          <a:p>
            <a:pPr fontAlgn="base"/>
            <a:r>
              <a:rPr lang="fr-CH" sz="1200" dirty="0"/>
              <a:t>assurer la diffusion et la valorisation des informations et des produits;</a:t>
            </a:r>
          </a:p>
          <a:p>
            <a:pPr fontAlgn="base"/>
            <a:r>
              <a:rPr lang="fr-CH" sz="1200" dirty="0"/>
              <a:t>gérer et diffuser le dictionnaire des </a:t>
            </a:r>
            <a:r>
              <a:rPr lang="fr-CH" sz="1200" dirty="0" err="1"/>
              <a:t>géométadonnées</a:t>
            </a:r>
            <a:r>
              <a:rPr lang="fr-CH" sz="1200" dirty="0"/>
              <a:t>;</a:t>
            </a:r>
          </a:p>
          <a:p>
            <a:pPr fontAlgn="base"/>
            <a:r>
              <a:rPr lang="fr-CH" sz="1200" dirty="0"/>
              <a:t>conseiller et assister les départements, services et offices pour tous les aspects géomatiques;</a:t>
            </a:r>
          </a:p>
          <a:p>
            <a:pPr fontAlgn="base"/>
            <a:r>
              <a:rPr lang="fr-CH" sz="1200" dirty="0"/>
              <a:t>assurer, en collaboration avec les institutions maîtresses, la promotion du SITG;</a:t>
            </a:r>
          </a:p>
          <a:p>
            <a:pPr fontAlgn="base"/>
            <a:r>
              <a:rPr lang="fr-CH" sz="1200" dirty="0"/>
              <a:t>saisir et convertir, en collaboration avec les institutions maîtresses, des </a:t>
            </a:r>
            <a:r>
              <a:rPr lang="fr-CH" sz="1200" dirty="0" err="1"/>
              <a:t>géoinformations</a:t>
            </a:r>
            <a:r>
              <a:rPr lang="fr-CH" sz="1200" dirty="0"/>
              <a:t> liées à la gestion du territoire;</a:t>
            </a:r>
          </a:p>
          <a:p>
            <a:pPr fontAlgn="base"/>
            <a:r>
              <a:rPr lang="fr-CH" sz="1200" dirty="0"/>
              <a:t>collaborer avec tous les centres de compétence des partenaires pour les projets liés à la gestion du territoire;</a:t>
            </a:r>
          </a:p>
          <a:p>
            <a:pPr fontAlgn="base"/>
            <a:r>
              <a:rPr lang="fr-CH" sz="1200" dirty="0"/>
              <a:t>gérer les relations avec les utilisateurs tiers.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226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229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75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Historiquement le terme de « système d’information  géographique » (SIG) est apparu en premier et reste encore la dénomination générique la plus usitée, bien que le terme «système d’information à référence spatiale» (SIRS) lui soit parfois préféré. </a:t>
            </a:r>
          </a:p>
          <a:p>
            <a:endParaRPr lang="fr-CH" dirty="0"/>
          </a:p>
          <a:p>
            <a:r>
              <a:rPr lang="fr-CH" dirty="0"/>
              <a:t>Un « système d’information sur le territoire » (SIT) désigne en général une application cadastrale ou en aménagement du territoire </a:t>
            </a:r>
          </a:p>
          <a:p>
            <a:r>
              <a:rPr lang="fr-CH" dirty="0"/>
              <a:t>tandis que le « système d’information sur l’environnement » (SIE) est plus ciblé sur les informations environnementales, qu’elles soient </a:t>
            </a:r>
            <a:r>
              <a:rPr lang="fr-CH" dirty="0" err="1"/>
              <a:t>géoréférées</a:t>
            </a:r>
            <a:r>
              <a:rPr lang="fr-CH" dirty="0"/>
              <a:t> ou non. </a:t>
            </a:r>
          </a:p>
          <a:p>
            <a:endParaRPr lang="fr-CH" dirty="0"/>
          </a:p>
          <a:p>
            <a:r>
              <a:rPr lang="fr-CH" dirty="0"/>
              <a:t>La géomatique recouvre l’ensemble des activités d’acquisition (par levés de terrain, GPS, photogrammétrie, télédétection, etc.), de traitement et de diffusion de l’information géographique par des outils informatiques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731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Historiquement le terme de « système d’information  géographique » (SIG) est apparu en premier et reste encore la dénomination générique la plus usitée, bien que le terme «système d’information à référence spatiale» (SIRS) lui soit parfois préféré. </a:t>
            </a:r>
          </a:p>
          <a:p>
            <a:endParaRPr lang="fr-CH" dirty="0"/>
          </a:p>
          <a:p>
            <a:r>
              <a:rPr lang="fr-CH" dirty="0"/>
              <a:t>Un « système d’information sur le territoire » (SIT) désigne en général une application cadastrale ou en aménagement du territoire </a:t>
            </a:r>
          </a:p>
          <a:p>
            <a:r>
              <a:rPr lang="fr-CH" dirty="0"/>
              <a:t>tandis que le « système d’information sur l’environnement » (SIE) est plus ciblé sur les informations environnementales, qu’elles soient </a:t>
            </a:r>
            <a:r>
              <a:rPr lang="fr-CH" dirty="0" err="1"/>
              <a:t>géoréférées</a:t>
            </a:r>
            <a:r>
              <a:rPr lang="fr-CH" dirty="0"/>
              <a:t> ou non. </a:t>
            </a:r>
          </a:p>
          <a:p>
            <a:endParaRPr lang="fr-CH" dirty="0"/>
          </a:p>
          <a:p>
            <a:r>
              <a:rPr lang="fr-CH" dirty="0"/>
              <a:t>La géomatique recouvre l’ensemble des activités d’acquisition (par levés de terrain, GPS, photogrammétrie, télédétection, etc.), de traitement et de diffusion de l’information géographique par des outils informatiques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93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u="sng" dirty="0">
                <a:solidFill>
                  <a:schemeClr val="tx1"/>
                </a:solidFill>
              </a:rPr>
              <a:t>Créer</a:t>
            </a:r>
            <a:r>
              <a:rPr lang="fr-FR" sz="2000" u="sng" dirty="0">
                <a:solidFill>
                  <a:schemeClr val="tx1"/>
                </a:solidFill>
              </a:rPr>
              <a:t> une architecture de </a:t>
            </a:r>
            <a:r>
              <a:rPr lang="fr-FR" sz="2000" u="sng" dirty="0">
                <a:solidFill>
                  <a:schemeClr val="accent2">
                    <a:lumMod val="75000"/>
                  </a:schemeClr>
                </a:solidFill>
              </a:rPr>
              <a:t>données à référence spatiale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un </a:t>
            </a:r>
            <a:r>
              <a:rPr lang="fr-FR" sz="1600" b="1" dirty="0">
                <a:solidFill>
                  <a:schemeClr val="tx1"/>
                </a:solidFill>
              </a:rPr>
              <a:t>premier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noyau de données communes.</a:t>
            </a:r>
            <a:endParaRPr lang="fr-FR" sz="1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Choix</a:t>
            </a:r>
            <a:r>
              <a:rPr lang="fr-FR" sz="1600" dirty="0">
                <a:solidFill>
                  <a:schemeClr val="tx1"/>
                </a:solidFill>
              </a:rPr>
              <a:t> : </a:t>
            </a:r>
            <a:r>
              <a:rPr lang="fr-FR" sz="1600" b="1" dirty="0">
                <a:solidFill>
                  <a:schemeClr val="tx1"/>
                </a:solidFill>
              </a:rPr>
              <a:t>SI DPRE </a:t>
            </a:r>
            <a:r>
              <a:rPr lang="fr-FR" sz="1600" dirty="0">
                <a:solidFill>
                  <a:schemeClr val="tx1"/>
                </a:solidFill>
              </a:rPr>
              <a:t>(Prévention, Dangers Naturels, Secrétariat), </a:t>
            </a:r>
            <a:r>
              <a:rPr lang="fr-FR" sz="1600" b="1" u="sng" dirty="0">
                <a:solidFill>
                  <a:schemeClr val="tx1"/>
                </a:solidFill>
              </a:rPr>
              <a:t>OU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SI DEPRE + SI DASS + SI DDIS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Référentiel Bâtiment : Définir la structure de données d’un bâtiment, et des données directement rattachées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Autre(s) référentiel(s) : Définir lesquels, quelle priorité, quel contenu (ex : cf. Adresses avec DASS/Agences)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Identifier les cycles de vie et la temporalité des données du noyau (fréquence de mise à jour, statut)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les modes d’acquisitions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la structure de stockage et les moyens de diffusion internes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Orienter </a:t>
            </a:r>
            <a:r>
              <a:rPr lang="fr-FR" sz="1600" b="1" dirty="0">
                <a:solidFill>
                  <a:schemeClr val="tx1"/>
                </a:solidFill>
              </a:rPr>
              <a:t>un choix de solution de gestion SIG </a:t>
            </a:r>
            <a:r>
              <a:rPr lang="fr-FR" sz="1600" dirty="0">
                <a:solidFill>
                  <a:schemeClr val="tx1"/>
                </a:solidFill>
              </a:rPr>
              <a:t>(Workbench : outils d’acquisition, de stockage, de diffusion et partage)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Problème de performance à résoudre : mettre en place </a:t>
            </a:r>
            <a:r>
              <a:rPr lang="fr-FR" sz="1600" b="1" dirty="0">
                <a:solidFill>
                  <a:schemeClr val="tx1"/>
                </a:solidFill>
              </a:rPr>
              <a:t>une base de données géographique serveur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Réaliser les premiers éléments (définis en POC) 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87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u="sng" dirty="0">
                <a:solidFill>
                  <a:schemeClr val="tx1"/>
                </a:solidFill>
              </a:rPr>
              <a:t>Créer</a:t>
            </a:r>
            <a:r>
              <a:rPr lang="fr-FR" sz="2000" u="sng" dirty="0">
                <a:solidFill>
                  <a:schemeClr val="tx1"/>
                </a:solidFill>
              </a:rPr>
              <a:t> une architecture de </a:t>
            </a:r>
            <a:r>
              <a:rPr lang="fr-FR" sz="2000" u="sng" dirty="0">
                <a:solidFill>
                  <a:schemeClr val="accent2">
                    <a:lumMod val="75000"/>
                  </a:schemeClr>
                </a:solidFill>
              </a:rPr>
              <a:t>données à référence spatiale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un </a:t>
            </a:r>
            <a:r>
              <a:rPr lang="fr-FR" sz="1600" b="1" dirty="0">
                <a:solidFill>
                  <a:schemeClr val="tx1"/>
                </a:solidFill>
              </a:rPr>
              <a:t>premier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noyau de données communes.</a:t>
            </a:r>
            <a:endParaRPr lang="fr-FR" sz="1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Choix</a:t>
            </a:r>
            <a:r>
              <a:rPr lang="fr-FR" sz="1600" dirty="0">
                <a:solidFill>
                  <a:schemeClr val="tx1"/>
                </a:solidFill>
              </a:rPr>
              <a:t> : </a:t>
            </a:r>
            <a:r>
              <a:rPr lang="fr-FR" sz="1600" b="1" dirty="0">
                <a:solidFill>
                  <a:schemeClr val="tx1"/>
                </a:solidFill>
              </a:rPr>
              <a:t>SI DPRE </a:t>
            </a:r>
            <a:r>
              <a:rPr lang="fr-FR" sz="1600" dirty="0">
                <a:solidFill>
                  <a:schemeClr val="tx1"/>
                </a:solidFill>
              </a:rPr>
              <a:t>(Prévention, Dangers Naturels, Secrétariat), </a:t>
            </a:r>
            <a:r>
              <a:rPr lang="fr-FR" sz="1600" b="1" u="sng" dirty="0">
                <a:solidFill>
                  <a:schemeClr val="tx1"/>
                </a:solidFill>
              </a:rPr>
              <a:t>OU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SI DEPRE + SI DASS + SI DDIS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Référentiel Bâtiment : Définir la structure de données d’un bâtiment, et des données directement rattachées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Autre(s) référentiel(s) : Définir lesquels, quelle priorité, quel contenu (ex : cf. Adresses avec DASS/Agences)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Identifier les cycles de vie et la temporalité des données du noyau (fréquence de mise à jour, statut)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les modes d’acquisitions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la structure de stockage et les moyens de diffusion internes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Orienter </a:t>
            </a:r>
            <a:r>
              <a:rPr lang="fr-FR" sz="1600" b="1" dirty="0">
                <a:solidFill>
                  <a:schemeClr val="tx1"/>
                </a:solidFill>
              </a:rPr>
              <a:t>un choix de solution de gestion SIG </a:t>
            </a:r>
            <a:r>
              <a:rPr lang="fr-FR" sz="1600" dirty="0">
                <a:solidFill>
                  <a:schemeClr val="tx1"/>
                </a:solidFill>
              </a:rPr>
              <a:t>(Workbench : outils d’acquisition, de stockage, de diffusion et partage)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Problème de performance à résoudre : mettre en place </a:t>
            </a:r>
            <a:r>
              <a:rPr lang="fr-FR" sz="1600" b="1" dirty="0">
                <a:solidFill>
                  <a:schemeClr val="tx1"/>
                </a:solidFill>
              </a:rPr>
              <a:t>une base de données géographique serveur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Réaliser les premiers éléments (définis en POC) 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04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u="sng" dirty="0">
                <a:solidFill>
                  <a:schemeClr val="tx1"/>
                </a:solidFill>
              </a:rPr>
              <a:t>Créer</a:t>
            </a:r>
            <a:r>
              <a:rPr lang="fr-FR" sz="2000" u="sng" dirty="0">
                <a:solidFill>
                  <a:schemeClr val="tx1"/>
                </a:solidFill>
              </a:rPr>
              <a:t> une architecture de </a:t>
            </a:r>
            <a:r>
              <a:rPr lang="fr-FR" sz="2000" u="sng" dirty="0">
                <a:solidFill>
                  <a:schemeClr val="accent2">
                    <a:lumMod val="75000"/>
                  </a:schemeClr>
                </a:solidFill>
              </a:rPr>
              <a:t>données à référence spatiale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un </a:t>
            </a:r>
            <a:r>
              <a:rPr lang="fr-FR" sz="1600" b="1" dirty="0">
                <a:solidFill>
                  <a:schemeClr val="tx1"/>
                </a:solidFill>
              </a:rPr>
              <a:t>premier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noyau de données communes.</a:t>
            </a:r>
            <a:endParaRPr lang="fr-FR" sz="1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Choix</a:t>
            </a:r>
            <a:r>
              <a:rPr lang="fr-FR" sz="1600" dirty="0">
                <a:solidFill>
                  <a:schemeClr val="tx1"/>
                </a:solidFill>
              </a:rPr>
              <a:t> : </a:t>
            </a:r>
            <a:r>
              <a:rPr lang="fr-FR" sz="1600" b="1" dirty="0">
                <a:solidFill>
                  <a:schemeClr val="tx1"/>
                </a:solidFill>
              </a:rPr>
              <a:t>SI DPRE </a:t>
            </a:r>
            <a:r>
              <a:rPr lang="fr-FR" sz="1600" dirty="0">
                <a:solidFill>
                  <a:schemeClr val="tx1"/>
                </a:solidFill>
              </a:rPr>
              <a:t>(Prévention, Dangers Naturels, Secrétariat), </a:t>
            </a:r>
            <a:r>
              <a:rPr lang="fr-FR" sz="1600" b="1" u="sng" dirty="0">
                <a:solidFill>
                  <a:schemeClr val="tx1"/>
                </a:solidFill>
              </a:rPr>
              <a:t>OU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SI DEPRE + SI DASS + SI DDIS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Référentiel Bâtiment : Définir la structure de données d’un bâtiment, et des données directement rattachées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Autre(s) référentiel(s) : Définir lesquels, quelle priorité, quel contenu (ex : cf. Adresses avec DASS/Agences)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Identifier les cycles de vie et la temporalité des données du noyau (fréquence de mise à jour, statut)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les modes d’acquisitions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la structure de stockage et les moyens de diffusion internes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Orienter </a:t>
            </a:r>
            <a:r>
              <a:rPr lang="fr-FR" sz="1600" b="1" dirty="0">
                <a:solidFill>
                  <a:schemeClr val="tx1"/>
                </a:solidFill>
              </a:rPr>
              <a:t>un choix de solution de gestion SIG </a:t>
            </a:r>
            <a:r>
              <a:rPr lang="fr-FR" sz="1600" dirty="0">
                <a:solidFill>
                  <a:schemeClr val="tx1"/>
                </a:solidFill>
              </a:rPr>
              <a:t>(Workbench : outils d’acquisition, de stockage, de diffusion et partage)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Problème de performance à résoudre : mettre en place </a:t>
            </a:r>
            <a:r>
              <a:rPr lang="fr-FR" sz="1600" b="1" dirty="0">
                <a:solidFill>
                  <a:schemeClr val="tx1"/>
                </a:solidFill>
              </a:rPr>
              <a:t>une base de données géographique serveur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Réaliser les premiers éléments (définis en POC) 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63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u="sng" dirty="0">
                <a:solidFill>
                  <a:schemeClr val="tx1"/>
                </a:solidFill>
              </a:rPr>
              <a:t>Créer</a:t>
            </a:r>
            <a:r>
              <a:rPr lang="fr-FR" sz="2000" u="sng" dirty="0">
                <a:solidFill>
                  <a:schemeClr val="tx1"/>
                </a:solidFill>
              </a:rPr>
              <a:t> une architecture de </a:t>
            </a:r>
            <a:r>
              <a:rPr lang="fr-FR" sz="2000" u="sng" dirty="0">
                <a:solidFill>
                  <a:schemeClr val="accent2">
                    <a:lumMod val="75000"/>
                  </a:schemeClr>
                </a:solidFill>
              </a:rPr>
              <a:t>données à référence spatiale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un </a:t>
            </a:r>
            <a:r>
              <a:rPr lang="fr-FR" sz="1600" b="1" dirty="0">
                <a:solidFill>
                  <a:schemeClr val="tx1"/>
                </a:solidFill>
              </a:rPr>
              <a:t>premier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noyau de données communes.</a:t>
            </a:r>
            <a:endParaRPr lang="fr-FR" sz="1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Choix</a:t>
            </a:r>
            <a:r>
              <a:rPr lang="fr-FR" sz="1600" dirty="0">
                <a:solidFill>
                  <a:schemeClr val="tx1"/>
                </a:solidFill>
              </a:rPr>
              <a:t> : </a:t>
            </a:r>
            <a:r>
              <a:rPr lang="fr-FR" sz="1600" b="1" dirty="0">
                <a:solidFill>
                  <a:schemeClr val="tx1"/>
                </a:solidFill>
              </a:rPr>
              <a:t>SI DPRE </a:t>
            </a:r>
            <a:r>
              <a:rPr lang="fr-FR" sz="1600" dirty="0">
                <a:solidFill>
                  <a:schemeClr val="tx1"/>
                </a:solidFill>
              </a:rPr>
              <a:t>(Prévention, Dangers Naturels, Secrétariat), </a:t>
            </a:r>
            <a:r>
              <a:rPr lang="fr-FR" sz="1600" b="1" u="sng" dirty="0">
                <a:solidFill>
                  <a:schemeClr val="tx1"/>
                </a:solidFill>
              </a:rPr>
              <a:t>OU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SI DEPRE + SI DASS + SI DDIS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Référentiel Bâtiment : Définir la structure de données d’un bâtiment, et des données directement rattachées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Autre(s) référentiel(s) : Définir lesquels, quelle priorité, quel contenu (ex : cf. Adresses avec DASS/Agences)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Identifier les cycles de vie et la temporalité des données du noyau (fréquence de mise à jour, statut)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les modes d’acquisitions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la structure de stockage et les moyens de diffusion internes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Orienter </a:t>
            </a:r>
            <a:r>
              <a:rPr lang="fr-FR" sz="1600" b="1" dirty="0">
                <a:solidFill>
                  <a:schemeClr val="tx1"/>
                </a:solidFill>
              </a:rPr>
              <a:t>un choix de solution de gestion SIG </a:t>
            </a:r>
            <a:r>
              <a:rPr lang="fr-FR" sz="1600" dirty="0">
                <a:solidFill>
                  <a:schemeClr val="tx1"/>
                </a:solidFill>
              </a:rPr>
              <a:t>(Workbench : outils d’acquisition, de stockage, de diffusion et partage)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Problème de performance à résoudre : mettre en place </a:t>
            </a:r>
            <a:r>
              <a:rPr lang="fr-FR" sz="1600" b="1" dirty="0">
                <a:solidFill>
                  <a:schemeClr val="tx1"/>
                </a:solidFill>
              </a:rPr>
              <a:t>une base de données géographique serveur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Réaliser les premiers éléments (définis en POC) 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56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u="sng" dirty="0">
                <a:solidFill>
                  <a:schemeClr val="tx1"/>
                </a:solidFill>
              </a:rPr>
              <a:t>Créer</a:t>
            </a:r>
            <a:r>
              <a:rPr lang="fr-FR" sz="2000" u="sng" dirty="0">
                <a:solidFill>
                  <a:schemeClr val="tx1"/>
                </a:solidFill>
              </a:rPr>
              <a:t> une architecture de </a:t>
            </a:r>
            <a:r>
              <a:rPr lang="fr-FR" sz="2000" u="sng" dirty="0">
                <a:solidFill>
                  <a:schemeClr val="accent2">
                    <a:lumMod val="75000"/>
                  </a:schemeClr>
                </a:solidFill>
              </a:rPr>
              <a:t>données à référence spatiale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un </a:t>
            </a:r>
            <a:r>
              <a:rPr lang="fr-FR" sz="1600" b="1" dirty="0">
                <a:solidFill>
                  <a:schemeClr val="tx1"/>
                </a:solidFill>
              </a:rPr>
              <a:t>premier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noyau de données communes.</a:t>
            </a:r>
            <a:endParaRPr lang="fr-FR" sz="1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Choix</a:t>
            </a:r>
            <a:r>
              <a:rPr lang="fr-FR" sz="1600" dirty="0">
                <a:solidFill>
                  <a:schemeClr val="tx1"/>
                </a:solidFill>
              </a:rPr>
              <a:t> : </a:t>
            </a:r>
            <a:r>
              <a:rPr lang="fr-FR" sz="1600" b="1" dirty="0">
                <a:solidFill>
                  <a:schemeClr val="tx1"/>
                </a:solidFill>
              </a:rPr>
              <a:t>SI DPRE </a:t>
            </a:r>
            <a:r>
              <a:rPr lang="fr-FR" sz="1600" dirty="0">
                <a:solidFill>
                  <a:schemeClr val="tx1"/>
                </a:solidFill>
              </a:rPr>
              <a:t>(Prévention, Dangers Naturels, Secrétariat), </a:t>
            </a:r>
            <a:r>
              <a:rPr lang="fr-FR" sz="1600" b="1" u="sng" dirty="0">
                <a:solidFill>
                  <a:schemeClr val="tx1"/>
                </a:solidFill>
              </a:rPr>
              <a:t>OU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SI DEPRE + SI DASS + SI DDIS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Référentiel Bâtiment : Définir la structure de données d’un bâtiment, et des données directement rattachées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Autre(s) référentiel(s) : Définir lesquels, quelle priorité, quel contenu (ex : cf. Adresses avec DASS/Agences)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Identifier les cycles de vie et la temporalité des données du noyau (fréquence de mise à jour, statut)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les modes d’acquisitions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la structure de stockage et les moyens de diffusion internes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Orienter </a:t>
            </a:r>
            <a:r>
              <a:rPr lang="fr-FR" sz="1600" b="1" dirty="0">
                <a:solidFill>
                  <a:schemeClr val="tx1"/>
                </a:solidFill>
              </a:rPr>
              <a:t>un choix de solution de gestion SIG </a:t>
            </a:r>
            <a:r>
              <a:rPr lang="fr-FR" sz="1600" dirty="0">
                <a:solidFill>
                  <a:schemeClr val="tx1"/>
                </a:solidFill>
              </a:rPr>
              <a:t>(Workbench : outils d’acquisition, de stockage, de diffusion et partage)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Problème de performance à résoudre : mettre en place </a:t>
            </a:r>
            <a:r>
              <a:rPr lang="fr-FR" sz="1600" b="1" dirty="0">
                <a:solidFill>
                  <a:schemeClr val="tx1"/>
                </a:solidFill>
              </a:rPr>
              <a:t>une base de données géographique serveur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Réaliser les premiers éléments (définis en POC) 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400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u="sng" dirty="0">
                <a:solidFill>
                  <a:schemeClr val="tx1"/>
                </a:solidFill>
              </a:rPr>
              <a:t>Créer</a:t>
            </a:r>
            <a:r>
              <a:rPr lang="fr-FR" sz="2000" u="sng" dirty="0">
                <a:solidFill>
                  <a:schemeClr val="tx1"/>
                </a:solidFill>
              </a:rPr>
              <a:t> une architecture de </a:t>
            </a:r>
            <a:r>
              <a:rPr lang="fr-FR" sz="2000" u="sng" dirty="0">
                <a:solidFill>
                  <a:schemeClr val="accent2">
                    <a:lumMod val="75000"/>
                  </a:schemeClr>
                </a:solidFill>
              </a:rPr>
              <a:t>données à référence spatiale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un </a:t>
            </a:r>
            <a:r>
              <a:rPr lang="fr-FR" sz="1600" b="1" dirty="0">
                <a:solidFill>
                  <a:schemeClr val="tx1"/>
                </a:solidFill>
              </a:rPr>
              <a:t>premier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noyau de données communes.</a:t>
            </a:r>
            <a:endParaRPr lang="fr-FR" sz="1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Choix</a:t>
            </a:r>
            <a:r>
              <a:rPr lang="fr-FR" sz="1600" dirty="0">
                <a:solidFill>
                  <a:schemeClr val="tx1"/>
                </a:solidFill>
              </a:rPr>
              <a:t> : </a:t>
            </a:r>
            <a:r>
              <a:rPr lang="fr-FR" sz="1600" b="1" dirty="0">
                <a:solidFill>
                  <a:schemeClr val="tx1"/>
                </a:solidFill>
              </a:rPr>
              <a:t>SI DPRE </a:t>
            </a:r>
            <a:r>
              <a:rPr lang="fr-FR" sz="1600" dirty="0">
                <a:solidFill>
                  <a:schemeClr val="tx1"/>
                </a:solidFill>
              </a:rPr>
              <a:t>(Prévention, Dangers Naturels, Secrétariat), </a:t>
            </a:r>
            <a:r>
              <a:rPr lang="fr-FR" sz="1600" b="1" u="sng" dirty="0">
                <a:solidFill>
                  <a:schemeClr val="tx1"/>
                </a:solidFill>
              </a:rPr>
              <a:t>OU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SI DEPRE + SI DASS + SI DDIS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Référentiel Bâtiment : Définir la structure de données d’un bâtiment, et des données directement rattachées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Autre(s) référentiel(s) : Définir lesquels, quelle priorité, quel contenu (ex : cf. Adresses avec DASS/Agences)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Identifier les cycles de vie et la temporalité des données du noyau (fréquence de mise à jour, statut)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les modes d’acquisitions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Définir la structure de stockage et les moyens de diffusion internes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Orienter </a:t>
            </a:r>
            <a:r>
              <a:rPr lang="fr-FR" sz="1600" b="1" dirty="0">
                <a:solidFill>
                  <a:schemeClr val="tx1"/>
                </a:solidFill>
              </a:rPr>
              <a:t>un choix de solution de gestion SIG </a:t>
            </a:r>
            <a:r>
              <a:rPr lang="fr-FR" sz="1600" dirty="0">
                <a:solidFill>
                  <a:schemeClr val="tx1"/>
                </a:solidFill>
              </a:rPr>
              <a:t>(Workbench : outils d’acquisition, de stockage, de diffusion et partage)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Problème de performance à résoudre : mettre en place </a:t>
            </a:r>
            <a:r>
              <a:rPr lang="fr-FR" sz="1600" b="1" dirty="0">
                <a:solidFill>
                  <a:schemeClr val="tx1"/>
                </a:solidFill>
              </a:rPr>
              <a:t>une base de données géographique serveur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Réaliser les premiers éléments (définis en POC) 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1F3A-D508-1549-A22D-698DE657746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23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75733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C00000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AFEC-09DE-204D-ABB2-5BCBB3F83120}" type="datetime1">
              <a:rPr lang="fr-CH" smtClean="0"/>
              <a:t>15.05.18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80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1E2-C58A-4445-8868-24883549F94D}" type="datetime1">
              <a:rPr lang="fr-CH" smtClean="0"/>
              <a:t>15.05.18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2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2D4B-D6D0-2D46-9206-B554C198AEE8}" type="datetime1">
              <a:rPr lang="fr-CH" smtClean="0"/>
              <a:t>15.05.18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2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7815-1338-B446-B6C9-739058A41459}" type="datetime1">
              <a:rPr lang="fr-CH" smtClean="0"/>
              <a:t>15.05.18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56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838-D286-8C43-BBA9-E97C3D77398D}" type="datetime1">
              <a:rPr lang="fr-CH" smtClean="0"/>
              <a:t>15.05.18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73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89BC-6706-7743-8AC0-F254B5A3026B}" type="datetime1">
              <a:rPr lang="fr-CH" smtClean="0"/>
              <a:t>15.05.18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27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747B-19B6-114F-A10D-5FD4F568B676}" type="datetime1">
              <a:rPr lang="fr-CH" smtClean="0"/>
              <a:t>15.05.18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81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3C5A-6E71-194C-9874-30C8174A5EEF}" type="datetime1">
              <a:rPr lang="fr-CH" smtClean="0"/>
              <a:t>15.05.18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92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2503-1440-9747-8489-61DC572E295A}" type="datetime1">
              <a:rPr lang="fr-CH" smtClean="0"/>
              <a:t>15.05.18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4943-2E1B-C547-948B-0570A35FB60A}" type="datetime1">
              <a:rPr lang="fr-CH" smtClean="0"/>
              <a:t>15.05.18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9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000C-3A24-1449-86C0-30E6C500BCD9}" type="datetime1">
              <a:rPr lang="fr-CH" smtClean="0"/>
              <a:t>15.05.18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13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2667" y="1168399"/>
            <a:ext cx="11057466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3929-A932-3943-8B7C-14A29628F3D2}" type="datetime1">
              <a:rPr lang="fr-CH" smtClean="0"/>
              <a:t>15.05.18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96A9-A111-D84A-A355-10B48C04BFC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320523"/>
            <a:ext cx="1194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kern="50" spc="-165" dirty="0" err="1">
                <a:solidFill>
                  <a:srgbClr val="3F6CAF"/>
                </a:solidFill>
                <a:effectLst/>
                <a:latin typeface="Helvetica Neue" charset="0"/>
                <a:ea typeface="Times New Roman" charset="0"/>
                <a:cs typeface="Helvetica Neue" charset="0"/>
              </a:rPr>
              <a:t>i</a:t>
            </a:r>
            <a:r>
              <a:rPr lang="fr-FR" sz="2800" kern="50" spc="-165" dirty="0" err="1">
                <a:solidFill>
                  <a:srgbClr val="8AB047"/>
                </a:solidFill>
                <a:effectLst/>
                <a:latin typeface="Helvetica Neue" charset="0"/>
                <a:ea typeface="Times New Roman" charset="0"/>
                <a:cs typeface="Helvetica Neue" charset="0"/>
              </a:rPr>
              <a:t>t</a:t>
            </a:r>
            <a:r>
              <a:rPr lang="fr-FR" sz="2800" kern="50" spc="-165" dirty="0">
                <a:solidFill>
                  <a:srgbClr val="000000"/>
                </a:solidFill>
                <a:effectLst/>
                <a:latin typeface="Helvetica Neue" charset="0"/>
                <a:ea typeface="Times New Roman" charset="0"/>
                <a:cs typeface="Helvetica Neue" charset="0"/>
              </a:rPr>
              <a:t> </a:t>
            </a:r>
            <a:r>
              <a:rPr lang="fr-FR" sz="2800" kern="50" spc="-165" dirty="0" err="1">
                <a:solidFill>
                  <a:srgbClr val="B13B3C"/>
                </a:solidFill>
                <a:effectLst/>
                <a:latin typeface="Helvetica Neue" charset="0"/>
                <a:ea typeface="Times New Roman" charset="0"/>
                <a:cs typeface="Helvetica Neue" charset="0"/>
              </a:rPr>
              <a:t>i</a:t>
            </a:r>
            <a:r>
              <a:rPr lang="fr-FR" sz="2800" kern="50" spc="-165" dirty="0" err="1">
                <a:solidFill>
                  <a:srgbClr val="F38337"/>
                </a:solidFill>
                <a:effectLst/>
                <a:latin typeface="Helvetica Neue" charset="0"/>
                <a:ea typeface="Times New Roman" charset="0"/>
                <a:cs typeface="Helvetica Neue" charset="0"/>
              </a:rPr>
              <a:t>s</a:t>
            </a:r>
            <a:r>
              <a:rPr lang="fr-FR" sz="2800" kern="50" spc="-165" dirty="0">
                <a:solidFill>
                  <a:srgbClr val="000000"/>
                </a:solidFill>
                <a:effectLst/>
                <a:latin typeface="Helvetica Neue" charset="0"/>
                <a:ea typeface="Times New Roman" charset="0"/>
                <a:cs typeface="Helvetica Neue" charset="0"/>
              </a:rPr>
              <a:t> </a:t>
            </a:r>
            <a:r>
              <a:rPr lang="fr-FR" sz="2800" kern="50" spc="-165" dirty="0">
                <a:solidFill>
                  <a:srgbClr val="3F6CAF"/>
                </a:solidFill>
                <a:effectLst/>
                <a:latin typeface="Helvetica Neue" charset="0"/>
                <a:ea typeface="Times New Roman" charset="0"/>
                <a:cs typeface="Helvetica Neue" charset="0"/>
              </a:rPr>
              <a:t>g</a:t>
            </a:r>
            <a:r>
              <a:rPr lang="fr-FR" sz="2800" kern="50" spc="-165" dirty="0">
                <a:solidFill>
                  <a:srgbClr val="8AB047"/>
                </a:solidFill>
                <a:effectLst/>
                <a:latin typeface="Helvetica Neue" charset="0"/>
                <a:ea typeface="Times New Roman" charset="0"/>
                <a:cs typeface="Helvetica Neue" charset="0"/>
              </a:rPr>
              <a:t>i</a:t>
            </a:r>
            <a:r>
              <a:rPr lang="fr-FR" sz="2800" kern="50" spc="-165" dirty="0">
                <a:solidFill>
                  <a:srgbClr val="B13B3C"/>
                </a:solidFill>
                <a:effectLst/>
                <a:latin typeface="Helvetica Neue" charset="0"/>
                <a:ea typeface="Times New Roman" charset="0"/>
                <a:cs typeface="Helvetica Neue" charset="0"/>
              </a:rPr>
              <a:t>s</a:t>
            </a:r>
            <a:r>
              <a:rPr lang="fr-FR" sz="2800" dirty="0">
                <a:effectLst/>
              </a:rPr>
              <a:t> </a:t>
            </a:r>
            <a:endParaRPr lang="fr-FR" sz="2800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036581" y="6412856"/>
            <a:ext cx="805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1"/>
                </a:solidFill>
              </a:rPr>
              <a:t>pour dynamiser la dimension géographique de votre système d’information 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E58908C1-37CB-4255-8BC8-C1B28020E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04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000" b="1" kern="1200" dirty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s://youtu.be/MiGuIDw8YdQ" TargetMode="External"/><Relationship Id="rId12" Type="http://schemas.openxmlformats.org/officeDocument/2006/relationships/hyperlink" Target="https://youtu.be/a9XQhJJk00U" TargetMode="External"/><Relationship Id="rId13" Type="http://schemas.openxmlformats.org/officeDocument/2006/relationships/hyperlink" Target="annexes/ECAB_SIG3D_Demo_6_Venise-Inondation.mp4" TargetMode="External"/><Relationship Id="rId14" Type="http://schemas.openxmlformats.org/officeDocument/2006/relationships/hyperlink" Target="https://youtu.be/TVZZn3v3dC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annexes/ECAB_SIG3D_Demo_3_GE-SICLI.mp4" TargetMode="External"/><Relationship Id="rId4" Type="http://schemas.openxmlformats.org/officeDocument/2006/relationships/hyperlink" Target="https://youtu.be/po1HN-mDkbI" TargetMode="External"/><Relationship Id="rId5" Type="http://schemas.openxmlformats.org/officeDocument/2006/relationships/hyperlink" Target="https://youtu.be/eDV2_OvHLOA" TargetMode="External"/><Relationship Id="rId6" Type="http://schemas.openxmlformats.org/officeDocument/2006/relationships/hyperlink" Target="https://youtu.be/uvvbKPboGJY" TargetMode="External"/><Relationship Id="rId7" Type="http://schemas.openxmlformats.org/officeDocument/2006/relationships/hyperlink" Target="https://youtu.be/898ucHjqLOk" TargetMode="External"/><Relationship Id="rId8" Type="http://schemas.openxmlformats.org/officeDocument/2006/relationships/hyperlink" Target="https://youtu.be/k0almL8IFIk" TargetMode="External"/><Relationship Id="rId9" Type="http://schemas.openxmlformats.org/officeDocument/2006/relationships/hyperlink" Target="https://youtu.be/hOu33OnK8L0" TargetMode="External"/><Relationship Id="rId10" Type="http://schemas.openxmlformats.org/officeDocument/2006/relationships/hyperlink" Target="https://youtu.be/HwiZ6NzKRL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interview_autodesk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www.sitg.ch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9" Type="http://schemas.openxmlformats.org/officeDocument/2006/relationships/image" Target="../media/image12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s://youtu.be/eDV2_OvHLOA" TargetMode="External"/><Relationship Id="rId6" Type="http://schemas.openxmlformats.org/officeDocument/2006/relationships/hyperlink" Target="https://youtu.be/uvvbKPboGJY" TargetMode="External"/><Relationship Id="rId7" Type="http://schemas.openxmlformats.org/officeDocument/2006/relationships/hyperlink" Target="https://youtu.be/898ucHjqLO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youtu.be/k0almL8IFIk" TargetMode="External"/><Relationship Id="rId6" Type="http://schemas.openxmlformats.org/officeDocument/2006/relationships/hyperlink" Target="https://youtu.be/hOu33OnK8L0" TargetMode="External"/><Relationship Id="rId7" Type="http://schemas.openxmlformats.org/officeDocument/2006/relationships/hyperlink" Target="https://youtu.be/HwiZ6NzKRL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iGuIDw8YdQ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nnexes/ECAB_SIG3D_Demo_3_GE-SICLI.mp4" TargetMode="External"/><Relationship Id="rId4" Type="http://schemas.openxmlformats.org/officeDocument/2006/relationships/hyperlink" Target="https://youtu.be/a9XQhJJk00U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nnexes/ECAB_SIG3D_Demo_6_Venise-Inondation.mp4" TargetMode="External"/><Relationship Id="rId4" Type="http://schemas.openxmlformats.org/officeDocument/2006/relationships/hyperlink" Target="https://youtu.be/TVZZn3v3dC0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is.fr/crue" TargetMode="External"/><Relationship Id="rId4" Type="http://schemas.openxmlformats.org/officeDocument/2006/relationships/hyperlink" Target="https://capgeo.maps.arcgis.com/apps/webappviewer/index.html?id=0871a10bf96a47b8801a748296f81aac" TargetMode="External"/><Relationship Id="rId5" Type="http://schemas.openxmlformats.org/officeDocument/2006/relationships/hyperlink" Target="http://www.bfmtv.com/planete/carte-crue-quels-sont-les-lieux-a-risque-a-paris-1342345.html" TargetMode="External"/><Relationship Id="rId6" Type="http://schemas.openxmlformats.org/officeDocument/2006/relationships/hyperlink" Target="https://cartoviz.iau-idf.fr/?id_appli=baignadeinterdite&amp;x=651472.8960407332&amp;y=6864962.236351509&amp;zoom=6" TargetMode="External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85952" y="397401"/>
            <a:ext cx="11020096" cy="56015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fr-FR" sz="4400" b="1" dirty="0">
              <a:solidFill>
                <a:schemeClr val="tx2"/>
              </a:solidFill>
            </a:endParaRPr>
          </a:p>
          <a:p>
            <a:pPr algn="ctr"/>
            <a:endParaRPr lang="fr-FR" sz="4400" b="1" dirty="0">
              <a:solidFill>
                <a:schemeClr val="tx2"/>
              </a:solidFill>
            </a:endParaRPr>
          </a:p>
          <a:p>
            <a:pPr algn="ctr"/>
            <a:endParaRPr lang="fr-FR" sz="4400" b="1" dirty="0">
              <a:solidFill>
                <a:schemeClr val="tx2"/>
              </a:solidFill>
            </a:endParaRPr>
          </a:p>
          <a:p>
            <a:pPr algn="ctr"/>
            <a:endParaRPr lang="fr-FR" sz="4400" b="1" dirty="0">
              <a:solidFill>
                <a:schemeClr val="tx2"/>
              </a:solidFill>
            </a:endParaRPr>
          </a:p>
          <a:p>
            <a:pPr algn="ctr"/>
            <a:r>
              <a:rPr lang="fr-FR" sz="6000" b="1" dirty="0">
                <a:solidFill>
                  <a:schemeClr val="bg1">
                    <a:lumMod val="95000"/>
                  </a:schemeClr>
                </a:solidFill>
              </a:rPr>
              <a:t>BIM et Exemples SIG 3D</a:t>
            </a:r>
          </a:p>
          <a:p>
            <a:pPr algn="r"/>
            <a:endParaRPr lang="fr-FR" b="1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Forum SITG, 15 mai 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2018</a:t>
            </a:r>
          </a:p>
          <a:p>
            <a:pPr algn="r"/>
            <a:endParaRPr lang="fr-FR" b="1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Mélanie Fournier</a:t>
            </a:r>
          </a:p>
          <a:p>
            <a:pPr algn="r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Daniel Ribeiro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8A5D091-02E3-4EC1-B04A-0844155B7BBE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2CB2E55-E173-4201-8324-6C3E4165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771" y="1081871"/>
            <a:ext cx="3630457" cy="15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FFC000"/>
                </a:solidFill>
              </a:rPr>
              <a:t>Démos 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5" y="642980"/>
            <a:ext cx="11249245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Vidéos </a:t>
            </a:r>
            <a:r>
              <a:rPr lang="fr-FR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Highlights</a:t>
            </a:r>
            <a:r>
              <a:rPr lang="fr-FR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	</a:t>
            </a:r>
            <a:endParaRPr lang="fr-F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r-FR" sz="1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fr-FR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ArcGIS</a:t>
            </a: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 –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ArcGIS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Indoor : </a:t>
            </a:r>
          </a:p>
          <a:p>
            <a:pPr marL="0" indent="0">
              <a:buNone/>
            </a:pPr>
            <a:endParaRPr lang="fr-FR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CH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fr-CH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ArcGIS</a:t>
            </a:r>
            <a:r>
              <a:rPr lang="fr-CH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Indoor – Essais avec des données </a:t>
            </a:r>
            <a:r>
              <a:rPr lang="fr-CH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externes :</a:t>
            </a:r>
          </a:p>
          <a:p>
            <a:pPr marL="0" indent="0">
              <a:buNone/>
            </a:pPr>
            <a:endParaRPr lang="fr-CH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ArcGIS Indoor </a:t>
            </a:r>
            <a:r>
              <a:rPr lang="fr-CH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–avec </a:t>
            </a:r>
            <a:r>
              <a:rPr lang="fr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plans en format </a:t>
            </a:r>
            <a:r>
              <a:rPr lang="fr-CH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papier : </a:t>
            </a:r>
          </a:p>
          <a:p>
            <a:pPr marL="0" indent="0">
              <a:buNone/>
            </a:pPr>
            <a:endParaRPr lang="fr-CH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Perspective: le </a:t>
            </a:r>
            <a:r>
              <a:rPr lang="fr-CH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multipatch</a:t>
            </a:r>
            <a:r>
              <a:rPr lang="fr-CH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 </a:t>
            </a:r>
          </a:p>
          <a:p>
            <a:pPr marL="0" indent="0">
              <a:buNone/>
            </a:pPr>
            <a:endParaRPr lang="fr-CH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</a:t>
            </a:r>
            <a:r>
              <a:rPr lang="fr-CH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3D</a:t>
            </a:r>
            <a:r>
              <a:rPr lang="fr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fr-CH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MNT et </a:t>
            </a:r>
            <a:r>
              <a:rPr lang="fr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calcul de </a:t>
            </a:r>
            <a:r>
              <a:rPr lang="fr-CH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risques </a:t>
            </a:r>
            <a:r>
              <a:rPr lang="fr-CH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le </a:t>
            </a:r>
            <a:r>
              <a:rPr lang="fr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 de Venise. </a:t>
            </a:r>
            <a:endParaRPr lang="fr-FR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B7B2BDF-61CD-439E-B0B6-9B3CE5475B56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9" name="ZoneTexte 18">
            <a:hlinkClick r:id="rId3" action="ppaction://hlinkfile"/>
            <a:extLst>
              <a:ext uri="{FF2B5EF4-FFF2-40B4-BE49-F238E27FC236}">
                <a16:creationId xmlns:a16="http://schemas.microsoft.com/office/drawing/2014/main" xmlns="" id="{C105AA8A-8686-46AE-9E92-CEF2FF995C90}"/>
              </a:ext>
            </a:extLst>
          </p:cNvPr>
          <p:cNvSpPr txBox="1"/>
          <p:nvPr/>
        </p:nvSpPr>
        <p:spPr>
          <a:xfrm>
            <a:off x="2247530" y="95348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>
                <a:solidFill>
                  <a:srgbClr val="0070C0"/>
                </a:solidFill>
                <a:hlinkClick r:id="rId4"/>
              </a:rPr>
              <a:t>Vidéo</a:t>
            </a:r>
            <a:endParaRPr lang="fr-CH" u="sng" dirty="0">
              <a:solidFill>
                <a:srgbClr val="0070C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6813594E-EB9F-4146-B36D-3495B2F4AAFF}"/>
              </a:ext>
            </a:extLst>
          </p:cNvPr>
          <p:cNvSpPr txBox="1"/>
          <p:nvPr/>
        </p:nvSpPr>
        <p:spPr>
          <a:xfrm>
            <a:off x="5805738" y="1735102"/>
            <a:ext cx="485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Vidéos: </a:t>
            </a:r>
            <a:r>
              <a:rPr lang="fr-CH" dirty="0">
                <a:solidFill>
                  <a:srgbClr val="0070C0"/>
                </a:solidFill>
                <a:hlinkClick r:id="rId5"/>
              </a:rPr>
              <a:t>Conception</a:t>
            </a:r>
            <a:r>
              <a:rPr lang="fr-CH" dirty="0">
                <a:solidFill>
                  <a:srgbClr val="0070C0"/>
                </a:solidFill>
              </a:rPr>
              <a:t>  -  </a:t>
            </a:r>
            <a:r>
              <a:rPr lang="fr-CH" dirty="0">
                <a:solidFill>
                  <a:srgbClr val="0070C0"/>
                </a:solidFill>
                <a:hlinkClick r:id="rId6"/>
              </a:rPr>
              <a:t>Inspection</a:t>
            </a:r>
            <a:r>
              <a:rPr lang="fr-CH" dirty="0">
                <a:solidFill>
                  <a:srgbClr val="0070C0"/>
                </a:solidFill>
              </a:rPr>
              <a:t>  -  </a:t>
            </a:r>
            <a:r>
              <a:rPr lang="fr-CH" dirty="0">
                <a:solidFill>
                  <a:srgbClr val="0070C0"/>
                </a:solidFill>
                <a:hlinkClick r:id="rId7"/>
              </a:rPr>
              <a:t>Cheminement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813594E-EB9F-4146-B36D-3495B2F4AAFF}"/>
              </a:ext>
            </a:extLst>
          </p:cNvPr>
          <p:cNvSpPr txBox="1"/>
          <p:nvPr/>
        </p:nvSpPr>
        <p:spPr>
          <a:xfrm>
            <a:off x="5805738" y="2475712"/>
            <a:ext cx="628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0070C0"/>
                </a:solidFill>
              </a:rPr>
              <a:t>Vidéos</a:t>
            </a:r>
            <a:r>
              <a:rPr lang="fr-CH" dirty="0" smtClean="0">
                <a:solidFill>
                  <a:srgbClr val="0070C0"/>
                </a:solidFill>
              </a:rPr>
              <a:t>: </a:t>
            </a:r>
            <a:r>
              <a:rPr lang="fr-CH" dirty="0">
                <a:solidFill>
                  <a:srgbClr val="0070C0"/>
                </a:solidFill>
                <a:hlinkClick r:id="rId8"/>
              </a:rPr>
              <a:t>Etages et </a:t>
            </a:r>
            <a:r>
              <a:rPr lang="fr-CH" dirty="0" smtClean="0">
                <a:solidFill>
                  <a:srgbClr val="0070C0"/>
                </a:solidFill>
                <a:hlinkClick r:id="rId8"/>
              </a:rPr>
              <a:t>paliers</a:t>
            </a:r>
            <a:r>
              <a:rPr lang="fr-CH" dirty="0" smtClean="0">
                <a:solidFill>
                  <a:srgbClr val="0070C0"/>
                </a:solidFill>
              </a:rPr>
              <a:t> -</a:t>
            </a:r>
            <a:r>
              <a:rPr lang="fr-CH" dirty="0" smtClean="0">
                <a:solidFill>
                  <a:srgbClr val="0070C0"/>
                </a:solidFill>
              </a:rPr>
              <a:t> </a:t>
            </a:r>
            <a:r>
              <a:rPr lang="fr-CH" dirty="0" smtClean="0">
                <a:solidFill>
                  <a:srgbClr val="0070C0"/>
                </a:solidFill>
                <a:hlinkClick r:id="rId9"/>
              </a:rPr>
              <a:t>Etages et volumes </a:t>
            </a:r>
            <a:r>
              <a:rPr lang="fr-CH" dirty="0" smtClean="0">
                <a:solidFill>
                  <a:srgbClr val="0070C0"/>
                </a:solidFill>
              </a:rPr>
              <a:t>-  </a:t>
            </a:r>
            <a:r>
              <a:rPr lang="fr-CH" dirty="0" smtClean="0">
                <a:solidFill>
                  <a:srgbClr val="0070C0"/>
                </a:solidFill>
                <a:hlinkClick r:id="rId10"/>
              </a:rPr>
              <a:t>Détails des pièces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105AA8A-8686-46AE-9E92-CEF2FF995C90}"/>
              </a:ext>
            </a:extLst>
          </p:cNvPr>
          <p:cNvSpPr txBox="1"/>
          <p:nvPr/>
        </p:nvSpPr>
        <p:spPr>
          <a:xfrm>
            <a:off x="5805738" y="3233255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70C0"/>
                </a:solidFill>
                <a:hlinkClick r:id="rId11"/>
              </a:rPr>
              <a:t>Vidéo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0" name="ZoneTexte 19">
            <a:hlinkClick r:id="rId3" action="ppaction://hlinkfile"/>
            <a:extLst>
              <a:ext uri="{FF2B5EF4-FFF2-40B4-BE49-F238E27FC236}">
                <a16:creationId xmlns:a16="http://schemas.microsoft.com/office/drawing/2014/main" xmlns="" id="{C105AA8A-8686-46AE-9E92-CEF2FF995C90}"/>
              </a:ext>
            </a:extLst>
          </p:cNvPr>
          <p:cNvSpPr txBox="1"/>
          <p:nvPr/>
        </p:nvSpPr>
        <p:spPr>
          <a:xfrm>
            <a:off x="5805738" y="399931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70C0"/>
                </a:solidFill>
                <a:hlinkClick r:id="rId12"/>
              </a:rPr>
              <a:t>Vidéo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1" name="ZoneTexte 20">
            <a:hlinkClick r:id="rId13" action="ppaction://hlinkfile"/>
            <a:extLst>
              <a:ext uri="{FF2B5EF4-FFF2-40B4-BE49-F238E27FC236}">
                <a16:creationId xmlns:a16="http://schemas.microsoft.com/office/drawing/2014/main" xmlns="" id="{C105AA8A-8686-46AE-9E92-CEF2FF995C90}"/>
              </a:ext>
            </a:extLst>
          </p:cNvPr>
          <p:cNvSpPr txBox="1"/>
          <p:nvPr/>
        </p:nvSpPr>
        <p:spPr>
          <a:xfrm>
            <a:off x="5805738" y="476537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70C0"/>
                </a:solidFill>
                <a:hlinkClick r:id="rId14"/>
              </a:rPr>
              <a:t>Vidéo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Créer votre SIRS, maîtrisez vos données.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0AE5A6D-6275-487B-82C5-EC790FA2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03" y="540001"/>
            <a:ext cx="10652817" cy="56758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2EE4EA-F6F6-41BF-B2D9-2F202D599734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BC0AD9-3BC7-4FDC-95A8-5515CBAB1FB3}"/>
              </a:ext>
            </a:extLst>
          </p:cNvPr>
          <p:cNvSpPr/>
          <p:nvPr/>
        </p:nvSpPr>
        <p:spPr>
          <a:xfrm>
            <a:off x="10696354" y="539999"/>
            <a:ext cx="733646" cy="567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6503" y="540001"/>
            <a:ext cx="11123497" cy="5675833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fr-FR" b="1" dirty="0">
                <a:solidFill>
                  <a:srgbClr val="C00000"/>
                </a:solidFill>
              </a:rPr>
              <a:t>Opportunité</a:t>
            </a:r>
            <a:endParaRPr lang="fr-FR" sz="18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2000" b="1" dirty="0">
                <a:solidFill>
                  <a:schemeClr val="tx1"/>
                </a:solidFill>
              </a:rPr>
              <a:t>Créer le « parking » de vos données </a:t>
            </a:r>
          </a:p>
          <a:p>
            <a:pPr marL="0" indent="0">
              <a:buFont typeface="Arial" charset="0"/>
              <a:buNone/>
            </a:pPr>
            <a:r>
              <a:rPr lang="fr-FR" sz="2000" b="1" dirty="0">
                <a:solidFill>
                  <a:schemeClr val="tx1"/>
                </a:solidFill>
              </a:rPr>
              <a:t>pour les distribuer et les partager </a:t>
            </a:r>
          </a:p>
          <a:p>
            <a:pPr marL="0" indent="0">
              <a:buFont typeface="Arial" charset="0"/>
              <a:buNone/>
            </a:pPr>
            <a:r>
              <a:rPr lang="fr-FR" sz="2000" b="1" dirty="0">
                <a:solidFill>
                  <a:schemeClr val="tx1"/>
                </a:solidFill>
              </a:rPr>
              <a:t>avec et entre vos « bâtiments ».</a:t>
            </a:r>
          </a:p>
          <a:p>
            <a:pPr marL="0" indent="0">
              <a:buFont typeface="Arial" charset="0"/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 algn="r">
              <a:buFont typeface="Arial" charset="0"/>
              <a:buNone/>
            </a:pPr>
            <a:r>
              <a:rPr lang="fr-FR" sz="2000" b="1" dirty="0">
                <a:solidFill>
                  <a:schemeClr val="tx1"/>
                </a:solidFill>
              </a:rPr>
              <a:t>Favoriser les échanges de données, simple, </a:t>
            </a:r>
          </a:p>
          <a:p>
            <a:pPr marL="0" indent="0" algn="r">
              <a:buFont typeface="Arial" charset="0"/>
              <a:buNone/>
            </a:pPr>
            <a:r>
              <a:rPr lang="fr-FR" sz="2000" b="1" dirty="0">
                <a:solidFill>
                  <a:schemeClr val="tx1"/>
                </a:solidFill>
              </a:rPr>
              <a:t>plutôt que des communications entre outils, complexe.</a:t>
            </a:r>
          </a:p>
          <a:p>
            <a:pPr marL="0" indent="0" algn="ctr">
              <a:buFont typeface="Arial" charset="0"/>
              <a:buNone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5BE3CF-E2E8-48FC-9BC2-1060E161E162}"/>
              </a:ext>
            </a:extLst>
          </p:cNvPr>
          <p:cNvSpPr/>
          <p:nvPr/>
        </p:nvSpPr>
        <p:spPr>
          <a:xfrm>
            <a:off x="6333461" y="5852378"/>
            <a:ext cx="5096539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FFC000"/>
                </a:solidFill>
              </a:rPr>
              <a:t>« Les outils changent, les données restent. »</a:t>
            </a:r>
          </a:p>
        </p:txBody>
      </p:sp>
    </p:spTree>
    <p:extLst>
      <p:ext uri="{BB962C8B-B14F-4D97-AF65-F5344CB8AC3E}">
        <p14:creationId xmlns:p14="http://schemas.microsoft.com/office/powerpoint/2010/main" val="6281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venus d’ailleurs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5" y="642980"/>
            <a:ext cx="11249245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chemeClr val="tx1"/>
                </a:solidFill>
              </a:rPr>
              <a:t>BIM ET SIG : ESRI ET AUTODESK UNISSENT LEURS FORCES. </a:t>
            </a:r>
            <a:r>
              <a:rPr lang="fr-FR" sz="1400" b="1" i="1" dirty="0">
                <a:solidFill>
                  <a:schemeClr val="tx1"/>
                </a:solidFill>
              </a:rPr>
              <a:t>(</a:t>
            </a:r>
            <a:r>
              <a:rPr lang="fr-FR" sz="1400" b="1" i="1" dirty="0">
                <a:solidFill>
                  <a:schemeClr val="tx1"/>
                </a:solidFill>
                <a:hlinkClick r:id="rId3" action="ppaction://hlinkfile"/>
              </a:rPr>
              <a:t>interview</a:t>
            </a:r>
            <a:r>
              <a:rPr lang="fr-FR" sz="1400" b="1" i="1" dirty="0">
                <a:solidFill>
                  <a:schemeClr val="tx1"/>
                </a:solidFill>
              </a:rPr>
              <a:t> de Nicolas </a:t>
            </a:r>
            <a:r>
              <a:rPr lang="fr-FR" sz="1400" b="1" i="1" dirty="0" err="1">
                <a:solidFill>
                  <a:schemeClr val="tx1"/>
                </a:solidFill>
              </a:rPr>
              <a:t>Mangon</a:t>
            </a:r>
            <a:r>
              <a:rPr lang="fr-FR" sz="1400" b="1" i="1" dirty="0">
                <a:solidFill>
                  <a:schemeClr val="tx1"/>
                </a:solidFill>
              </a:rPr>
              <a:t>, Vice Président AEC chez Autodesk)</a:t>
            </a:r>
          </a:p>
          <a:p>
            <a:pPr marL="0" indent="0">
              <a:buFont typeface="Arial" charset="0"/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400" i="1" dirty="0">
                <a:solidFill>
                  <a:schemeClr val="tx1"/>
                </a:solidFill>
              </a:rPr>
              <a:t>L’idée est d’arrêter de penser que le BIM et le SIG sont en compétition. L’idée est de connecter les </a:t>
            </a:r>
            <a:r>
              <a:rPr lang="fr-FR" sz="1400" b="1" i="1" dirty="0">
                <a:solidFill>
                  <a:schemeClr val="accent2"/>
                </a:solidFill>
              </a:rPr>
              <a:t>données</a:t>
            </a:r>
            <a:r>
              <a:rPr lang="fr-FR" sz="1400" i="1" dirty="0">
                <a:solidFill>
                  <a:schemeClr val="tx1"/>
                </a:solidFill>
              </a:rPr>
              <a:t> du quoi aux données du où.</a:t>
            </a:r>
          </a:p>
          <a:p>
            <a:pPr marL="0" indent="0">
              <a:buFont typeface="Arial" charset="0"/>
              <a:buNone/>
            </a:pPr>
            <a:endParaRPr lang="fr-FR" sz="1400" i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400" i="1" dirty="0">
                <a:solidFill>
                  <a:schemeClr val="tx1"/>
                </a:solidFill>
              </a:rPr>
              <a:t>Le SIG analyse l’infrastructure et permet de voir comment elle s’installe dans l’environnement existant en interconnexion avec d’autres infrastructures, réseau, etc.</a:t>
            </a:r>
          </a:p>
          <a:p>
            <a:pPr marL="0" indent="0">
              <a:buFont typeface="Arial" charset="0"/>
              <a:buNone/>
            </a:pPr>
            <a:endParaRPr lang="fr-FR" sz="1400" i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400" i="1" dirty="0">
                <a:solidFill>
                  <a:schemeClr val="tx1"/>
                </a:solidFill>
              </a:rPr>
              <a:t>Parmi les enjeux figure celui du filtrage de </a:t>
            </a:r>
            <a:r>
              <a:rPr lang="fr-FR" sz="1400" b="1" i="1" dirty="0">
                <a:solidFill>
                  <a:schemeClr val="accent2"/>
                </a:solidFill>
              </a:rPr>
              <a:t>données</a:t>
            </a:r>
            <a:r>
              <a:rPr lang="fr-FR" sz="1400" i="1" dirty="0">
                <a:solidFill>
                  <a:schemeClr val="tx1"/>
                </a:solidFill>
              </a:rPr>
              <a:t> ; le BIM est logiquement extrêmement et inutilement riche pour le SIG.</a:t>
            </a:r>
          </a:p>
          <a:p>
            <a:pPr marL="0" indent="0">
              <a:buFont typeface="Arial" charset="0"/>
              <a:buNone/>
            </a:pPr>
            <a:endParaRPr lang="fr-FR" sz="1400" i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400" i="1" dirty="0">
                <a:solidFill>
                  <a:schemeClr val="tx1"/>
                </a:solidFill>
              </a:rPr>
              <a:t>Les clients finaux veulent comprendre leur projet dans leur contexte. Dans tous les cas, les bases du partenariat reposent sur un meilleur échange de </a:t>
            </a:r>
            <a:r>
              <a:rPr lang="fr-FR" sz="1400" b="1" i="1" dirty="0">
                <a:solidFill>
                  <a:schemeClr val="accent2"/>
                </a:solidFill>
              </a:rPr>
              <a:t>données</a:t>
            </a:r>
            <a:r>
              <a:rPr lang="fr-FR" sz="14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Arial" charset="0"/>
              <a:buNone/>
            </a:pPr>
            <a:endParaRPr lang="fr-FR" sz="1400" i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400" i="1" dirty="0">
                <a:solidFill>
                  <a:schemeClr val="tx1"/>
                </a:solidFill>
              </a:rPr>
              <a:t>Refaire avec le BIM ce qui a été fait avec les fichiers DWG générés par </a:t>
            </a:r>
            <a:r>
              <a:rPr lang="fr-FR" sz="1400" i="1" dirty="0" err="1">
                <a:solidFill>
                  <a:schemeClr val="tx1"/>
                </a:solidFill>
              </a:rPr>
              <a:t>AutoCad</a:t>
            </a:r>
            <a:r>
              <a:rPr lang="fr-FR" sz="1400" i="1" dirty="0">
                <a:solidFill>
                  <a:schemeClr val="tx1"/>
                </a:solidFill>
              </a:rPr>
              <a:t> et Revit qui se lisent nativement dans ArcGIS. De la même manière il faut chercher directement des </a:t>
            </a:r>
            <a:r>
              <a:rPr lang="fr-FR" sz="1400" b="1" i="1" dirty="0">
                <a:solidFill>
                  <a:schemeClr val="accent2"/>
                </a:solidFill>
              </a:rPr>
              <a:t>données</a:t>
            </a:r>
            <a:r>
              <a:rPr lang="fr-FR" sz="1400" i="1" dirty="0">
                <a:solidFill>
                  <a:schemeClr val="tx1"/>
                </a:solidFill>
              </a:rPr>
              <a:t> dans ArcGIS pour les lire par exemple avec AutoCAD Civil 3D.</a:t>
            </a:r>
          </a:p>
          <a:p>
            <a:pPr marL="0" indent="0">
              <a:buFont typeface="Arial" charset="0"/>
              <a:buNone/>
            </a:pPr>
            <a:endParaRPr lang="fr-FR" sz="1400" i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400" i="1" dirty="0">
                <a:solidFill>
                  <a:schemeClr val="tx1"/>
                </a:solidFill>
              </a:rPr>
              <a:t>Tous nos produits sont ouverts et permettent à nos clients, nos partenaires mais aussi nos concurrents d’utiliser nos </a:t>
            </a:r>
            <a:r>
              <a:rPr lang="fr-FR" sz="1400" b="1" i="1" dirty="0">
                <a:solidFill>
                  <a:schemeClr val="accent2"/>
                </a:solidFill>
              </a:rPr>
              <a:t>données</a:t>
            </a:r>
            <a:r>
              <a:rPr lang="fr-FR" sz="1400" i="1" dirty="0">
                <a:solidFill>
                  <a:schemeClr val="tx1"/>
                </a:solidFill>
              </a:rPr>
              <a:t> quel que soit le domaine</a:t>
            </a:r>
            <a:r>
              <a:rPr lang="fr-FR" sz="14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Arial" charset="0"/>
              <a:buNone/>
            </a:pPr>
            <a:endParaRPr lang="fr-FR" sz="1400" i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400" b="1" dirty="0" smtClean="0">
                <a:solidFill>
                  <a:schemeClr val="tx1"/>
                </a:solidFill>
              </a:rPr>
              <a:t>+ webinaire Autodesk et </a:t>
            </a:r>
            <a:r>
              <a:rPr lang="fr-FR" sz="1400" b="1" dirty="0" err="1" smtClean="0">
                <a:solidFill>
                  <a:schemeClr val="tx1"/>
                </a:solidFill>
              </a:rPr>
              <a:t>Esri</a:t>
            </a:r>
            <a:r>
              <a:rPr lang="fr-FR" sz="1400" b="1" dirty="0" smtClean="0">
                <a:solidFill>
                  <a:schemeClr val="tx1"/>
                </a:solidFill>
              </a:rPr>
              <a:t> le 16 Mai à 18h (voir le lien sur arcorama.fr)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2F14E0-4111-4E38-A8D9-6A7BB47983EF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C1B10EB7-9C62-4BEC-8B4E-F297E1B67432}"/>
              </a:ext>
            </a:extLst>
          </p:cNvPr>
          <p:cNvSpPr txBox="1">
            <a:spLocks/>
          </p:cNvSpPr>
          <p:nvPr/>
        </p:nvSpPr>
        <p:spPr>
          <a:xfrm>
            <a:off x="393404" y="642980"/>
            <a:ext cx="11249245" cy="557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95A48E8-0109-4A5C-A452-F8E42B4C4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88" y="660393"/>
            <a:ext cx="5939867" cy="5554627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</a:effec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6" y="642980"/>
            <a:ext cx="5309378" cy="57152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fr-FR" b="1" dirty="0">
                <a:solidFill>
                  <a:srgbClr val="C00000"/>
                </a:solidFill>
              </a:rPr>
              <a:t>Exemples venus d’ailleurs</a:t>
            </a:r>
            <a:endParaRPr lang="fr-FR" sz="18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700" b="1" dirty="0">
                <a:solidFill>
                  <a:schemeClr val="tx1"/>
                </a:solidFill>
              </a:rPr>
              <a:t>SITG </a:t>
            </a:r>
            <a:r>
              <a:rPr lang="fr-FR" sz="1700" dirty="0">
                <a:solidFill>
                  <a:schemeClr val="tx1"/>
                </a:solidFill>
              </a:rPr>
              <a:t>Système d’Information du Territoire Genevois</a:t>
            </a:r>
            <a:endParaRPr lang="fr-FR" sz="17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4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400" b="1" dirty="0">
                <a:solidFill>
                  <a:schemeClr val="tx1"/>
                </a:solidFill>
                <a:hlinkClick r:id="rId4"/>
              </a:rPr>
              <a:t>www.sitg.ch</a:t>
            </a:r>
            <a:endParaRPr lang="fr-FR" sz="14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4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4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400" b="1" dirty="0">
              <a:solidFill>
                <a:schemeClr val="tx1"/>
              </a:solidFill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fr-FR" sz="1900" b="1" dirty="0">
                <a:solidFill>
                  <a:schemeClr val="tx1"/>
                </a:solidFill>
              </a:rPr>
              <a:t> Echange 100% par la donnée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z="1900" b="1" dirty="0">
                <a:solidFill>
                  <a:schemeClr val="tx1"/>
                </a:solidFill>
              </a:rPr>
              <a:t> Importante Gouvernance.</a:t>
            </a:r>
          </a:p>
          <a:p>
            <a:pPr marL="0" indent="0">
              <a:buFont typeface="Arial" charset="0"/>
              <a:buNone/>
            </a:pPr>
            <a:r>
              <a:rPr lang="fr-FR" sz="14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Arial" charset="0"/>
              <a:buNone/>
            </a:pPr>
            <a:endParaRPr lang="fr-FR" sz="14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F779698-1E76-47C6-930D-11FDD9CA18FF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5" y="642980"/>
            <a:ext cx="11249245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fr-FR" b="1" dirty="0" smtClean="0">
                <a:solidFill>
                  <a:srgbClr val="C00000"/>
                </a:solidFill>
              </a:rPr>
              <a:t>Remerciements</a:t>
            </a: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	</a:t>
            </a:r>
            <a:r>
              <a:rPr lang="fr-FR" sz="2000" b="1" dirty="0" smtClean="0">
                <a:solidFill>
                  <a:schemeClr val="tx1"/>
                </a:solidFill>
              </a:rPr>
              <a:t>ECAB : Etablissement Cantonal des Assurances, Fribourg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	</a:t>
            </a:r>
            <a:r>
              <a:rPr lang="fr-FR" sz="2000" b="1" dirty="0" smtClean="0">
                <a:solidFill>
                  <a:schemeClr val="tx1"/>
                </a:solidFill>
              </a:rPr>
              <a:t>CERN : Organisation européenne pour la recherche nucléaire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	</a:t>
            </a:r>
            <a:r>
              <a:rPr lang="fr-FR" sz="2000" b="1" dirty="0" smtClean="0">
                <a:solidFill>
                  <a:schemeClr val="tx1"/>
                </a:solidFill>
              </a:rPr>
              <a:t>DMO : Direction de la Mensuration Officielle, Etat de Genève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	</a:t>
            </a:r>
            <a:r>
              <a:rPr lang="fr-FR" sz="2000" b="1" dirty="0" smtClean="0">
                <a:solidFill>
                  <a:schemeClr val="tx1"/>
                </a:solidFill>
              </a:rPr>
              <a:t>SGOI : Service de Géomatique et de l’Organisation de l’Information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6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b="1" dirty="0">
                <a:solidFill>
                  <a:srgbClr val="C00000"/>
                </a:solidFill>
              </a:rPr>
              <a:t>Liens complets</a:t>
            </a:r>
          </a:p>
          <a:p>
            <a:pPr marL="0" indent="0">
              <a:buFont typeface="Arial" charset="0"/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	</a:t>
            </a:r>
            <a:r>
              <a:rPr lang="fr-FR" sz="1600" b="1" dirty="0" smtClean="0">
                <a:solidFill>
                  <a:schemeClr val="tx1"/>
                </a:solidFill>
              </a:rPr>
              <a:t>Site </a:t>
            </a:r>
            <a:r>
              <a:rPr lang="fr-FR" sz="1600" b="1" dirty="0" smtClean="0">
                <a:solidFill>
                  <a:schemeClr val="tx1"/>
                </a:solidFill>
              </a:rPr>
              <a:t>web :</a:t>
            </a:r>
            <a:r>
              <a:rPr lang="fr-FR" sz="1600" b="1" dirty="0" smtClean="0">
                <a:solidFill>
                  <a:schemeClr val="accent5"/>
                </a:solidFill>
              </a:rPr>
              <a:t> </a:t>
            </a:r>
            <a:r>
              <a:rPr lang="fr-FR" sz="1800" b="1" dirty="0" smtClean="0">
                <a:solidFill>
                  <a:schemeClr val="accent5"/>
                </a:solidFill>
              </a:rPr>
              <a:t>itisgis.ch</a:t>
            </a:r>
          </a:p>
          <a:p>
            <a:pPr marL="0" indent="0">
              <a:buFont typeface="Arial" charset="0"/>
              <a:buNone/>
            </a:pPr>
            <a:r>
              <a:rPr lang="fr-FR" sz="1800" b="1" dirty="0" smtClean="0">
                <a:solidFill>
                  <a:schemeClr val="tx1"/>
                </a:solidFill>
              </a:rPr>
              <a:t>	</a:t>
            </a:r>
            <a:r>
              <a:rPr lang="fr-FR" sz="1600" b="1" dirty="0" smtClean="0">
                <a:solidFill>
                  <a:schemeClr val="tx1"/>
                </a:solidFill>
              </a:rPr>
              <a:t>Publications 3D et autres : </a:t>
            </a:r>
            <a:r>
              <a:rPr lang="fr-FR" sz="1800" b="1" dirty="0" smtClean="0">
                <a:solidFill>
                  <a:schemeClr val="accent5"/>
                </a:solidFill>
              </a:rPr>
              <a:t>itisgis.ch/blog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60432" y="102980"/>
            <a:ext cx="7031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 !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5" y="642980"/>
            <a:ext cx="11249245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b="1" dirty="0">
              <a:solidFill>
                <a:schemeClr val="tx1"/>
              </a:solidFill>
            </a:endParaRPr>
          </a:p>
          <a:p>
            <a:pPr marL="0" indent="0" algn="ctr">
              <a:buFont typeface="Arial" charset="0"/>
              <a:buNone/>
            </a:pP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Résultat de recherche d'images pour &quot;presentation powerpoint bonhomme question&quot;">
            <a:extLst>
              <a:ext uri="{FF2B5EF4-FFF2-40B4-BE49-F238E27FC236}">
                <a16:creationId xmlns:a16="http://schemas.microsoft.com/office/drawing/2014/main" xmlns="" id="{1B867E78-DAF2-4F12-B797-6486B4F5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17" y="1027580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BB46D3F-99BB-4A05-9A5B-78C3E86136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3416" y="1708351"/>
            <a:ext cx="2466685" cy="11469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4579F42-A188-48C5-ABBD-6BA8CF46A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50" y="1708729"/>
            <a:ext cx="2920962" cy="11802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778A562-37BF-4689-9397-168782FF27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326" y="2991993"/>
            <a:ext cx="2920961" cy="100903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C820C72E-BA4C-4A2A-BA95-00165615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143" y="4488398"/>
            <a:ext cx="1168808" cy="139312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EEAFC97-E2AC-451F-AEBC-94BC3C8597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0609" y="3236621"/>
            <a:ext cx="2302177" cy="13680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67FDC8DA-98F5-4F8A-BF02-F33AD27CCF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854" y="4707829"/>
            <a:ext cx="2378459" cy="143741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40EB231-DCD1-4095-875C-EA9FA9F3AA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2924" y="4922020"/>
            <a:ext cx="2295836" cy="12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SIG, c’est quoi ? Définitions …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6" y="642980"/>
            <a:ext cx="7347096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chemeClr val="tx1"/>
                </a:solidFill>
              </a:rPr>
              <a:t>SIG = Système d’Information Géographique</a:t>
            </a:r>
          </a:p>
          <a:p>
            <a:pPr marL="457200" lvl="1" indent="0" algn="ctr">
              <a:buNone/>
            </a:pPr>
            <a:r>
              <a:rPr lang="fr-CH" sz="1600" dirty="0">
                <a:solidFill>
                  <a:schemeClr val="tx1"/>
                </a:solidFill>
              </a:rPr>
              <a:t> « Un système d'information géographique est un ensemble organisé de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matériels informatiques</a:t>
            </a:r>
            <a:r>
              <a:rPr lang="fr-CH" sz="1600" dirty="0">
                <a:solidFill>
                  <a:schemeClr val="tx1"/>
                </a:solidFill>
              </a:rPr>
              <a:t>, de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logiciels</a:t>
            </a:r>
            <a:r>
              <a:rPr lang="fr-CH" sz="1600" dirty="0">
                <a:solidFill>
                  <a:schemeClr val="tx1"/>
                </a:solidFill>
              </a:rPr>
              <a:t>, de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données géographiques</a:t>
            </a:r>
            <a:r>
              <a:rPr lang="fr-CH" sz="1600" b="1" dirty="0">
                <a:solidFill>
                  <a:schemeClr val="tx1"/>
                </a:solidFill>
              </a:rPr>
              <a:t> </a:t>
            </a:r>
            <a:r>
              <a:rPr lang="fr-CH" sz="1600" dirty="0">
                <a:solidFill>
                  <a:schemeClr val="tx1"/>
                </a:solidFill>
              </a:rPr>
              <a:t>et de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personnel</a:t>
            </a:r>
            <a:r>
              <a:rPr lang="fr-CH" sz="1600" dirty="0">
                <a:solidFill>
                  <a:schemeClr val="tx1"/>
                </a:solidFill>
              </a:rPr>
              <a:t> capable de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collecter</a:t>
            </a:r>
            <a:r>
              <a:rPr lang="fr-CH" sz="1600" b="1" dirty="0">
                <a:solidFill>
                  <a:schemeClr val="tx1"/>
                </a:solidFill>
              </a:rPr>
              <a:t>,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stocker</a:t>
            </a:r>
            <a:r>
              <a:rPr lang="fr-CH" sz="1600" b="1" dirty="0">
                <a:solidFill>
                  <a:schemeClr val="tx1"/>
                </a:solidFill>
              </a:rPr>
              <a:t>,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mettre à</a:t>
            </a:r>
            <a:r>
              <a:rPr lang="fr-CH" sz="1600" b="1" dirty="0">
                <a:solidFill>
                  <a:schemeClr val="tx1"/>
                </a:solidFill>
              </a:rPr>
              <a:t>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jour</a:t>
            </a:r>
            <a:r>
              <a:rPr lang="fr-CH" sz="1600" b="1" dirty="0">
                <a:solidFill>
                  <a:schemeClr val="tx1"/>
                </a:solidFill>
              </a:rPr>
              <a:t>,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traiter</a:t>
            </a:r>
            <a:r>
              <a:rPr lang="fr-CH" sz="1600" b="1" dirty="0">
                <a:solidFill>
                  <a:schemeClr val="tx1"/>
                </a:solidFill>
              </a:rPr>
              <a:t>,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analyser</a:t>
            </a:r>
            <a:r>
              <a:rPr lang="fr-CH" sz="1600" b="1" dirty="0">
                <a:solidFill>
                  <a:schemeClr val="tx1"/>
                </a:solidFill>
              </a:rPr>
              <a:t> </a:t>
            </a:r>
            <a:r>
              <a:rPr lang="fr-CH" sz="1600" dirty="0">
                <a:solidFill>
                  <a:schemeClr val="tx1"/>
                </a:solidFill>
              </a:rPr>
              <a:t>et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présenter</a:t>
            </a:r>
            <a:r>
              <a:rPr lang="fr-CH" sz="1600" dirty="0">
                <a:solidFill>
                  <a:schemeClr val="tx1"/>
                </a:solidFill>
              </a:rPr>
              <a:t> toutes formes d'informations géographiquement référencées. »</a:t>
            </a: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chemeClr val="tx1"/>
                </a:solidFill>
              </a:rPr>
              <a:t>2 composantes :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>
                <a:solidFill>
                  <a:schemeClr val="tx1"/>
                </a:solidFill>
              </a:rPr>
              <a:t>Composante géographique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Géométrie (ligne, point, surface)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Position géographique (coordonnées, adresses, etc.)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Relations entre objets (topologie)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Représentation cartographique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>
                <a:solidFill>
                  <a:schemeClr val="tx1"/>
                </a:solidFill>
              </a:rPr>
              <a:t>Composante attributaire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Description sémantique des objets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S’affiche dans la légende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Base de données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FB6F3D-C1D3-4B5E-935A-605FDFDBC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093" y="632982"/>
            <a:ext cx="4017290" cy="5716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3A4346-D42E-4319-A97A-B8911BF10057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Résultat de recherche d'images pour &quot;table attributaire arcgis pro&quot;">
            <a:extLst>
              <a:ext uri="{FF2B5EF4-FFF2-40B4-BE49-F238E27FC236}">
                <a16:creationId xmlns:a16="http://schemas.microsoft.com/office/drawing/2014/main" xmlns="" id="{D274C15B-53DA-4D82-8FDE-217D5F11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63" y="4195194"/>
            <a:ext cx="3481494" cy="20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BIM, c’est quoi ? Définitions …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6" y="642980"/>
            <a:ext cx="7347096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chemeClr val="tx1"/>
                </a:solidFill>
              </a:rPr>
              <a:t>BIM = Building Information Model</a:t>
            </a:r>
          </a:p>
          <a:p>
            <a:pPr marL="457200" lvl="1" indent="0" algn="ctr">
              <a:buNone/>
            </a:pPr>
            <a:r>
              <a:rPr lang="fr-CH" sz="1600" dirty="0">
                <a:solidFill>
                  <a:schemeClr val="tx1"/>
                </a:solidFill>
              </a:rPr>
              <a:t> « Le BIM décrit l’ensemble de la chaîne de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conception</a:t>
            </a:r>
            <a:r>
              <a:rPr lang="fr-CH" sz="1600" dirty="0">
                <a:solidFill>
                  <a:schemeClr val="tx1"/>
                </a:solidFill>
              </a:rPr>
              <a:t>,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d’exécution</a:t>
            </a:r>
            <a:r>
              <a:rPr lang="fr-CH" sz="1600" dirty="0">
                <a:solidFill>
                  <a:schemeClr val="tx1"/>
                </a:solidFill>
              </a:rPr>
              <a:t> et de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gestion</a:t>
            </a:r>
            <a:r>
              <a:rPr lang="fr-CH" sz="1600" dirty="0">
                <a:solidFill>
                  <a:schemeClr val="tx1"/>
                </a:solidFill>
              </a:rPr>
              <a:t> d’un bâtiment, et couvre tous les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intervenants</a:t>
            </a:r>
            <a:r>
              <a:rPr lang="fr-CH" sz="1600" dirty="0">
                <a:solidFill>
                  <a:schemeClr val="tx1"/>
                </a:solidFill>
              </a:rPr>
              <a:t> dans le 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</a:rPr>
              <a:t>temps</a:t>
            </a:r>
            <a:r>
              <a:rPr lang="fr-CH" sz="1600" dirty="0">
                <a:solidFill>
                  <a:schemeClr val="tx1"/>
                </a:solidFill>
              </a:rPr>
              <a:t>. »</a:t>
            </a: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1600" b="1" dirty="0">
                <a:solidFill>
                  <a:schemeClr val="tx1"/>
                </a:solidFill>
              </a:rPr>
              <a:t>Synonymes : </a:t>
            </a:r>
            <a:r>
              <a:rPr lang="fr-CH" sz="1600" b="1" dirty="0">
                <a:solidFill>
                  <a:schemeClr val="tx1"/>
                </a:solidFill>
              </a:rPr>
              <a:t> Maquette numérique ; Bâtiment et Informations Modélisés</a:t>
            </a:r>
          </a:p>
          <a:p>
            <a:pPr marL="0" indent="0">
              <a:buFont typeface="Arial" charset="0"/>
              <a:buNone/>
            </a:pPr>
            <a:endParaRPr lang="fr-FR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chemeClr val="tx1"/>
                </a:solidFill>
              </a:rPr>
              <a:t>Le BIM est une organisation à par entière qui regroupe des éléments de méthode autour :</a:t>
            </a:r>
          </a:p>
          <a:p>
            <a:r>
              <a:rPr lang="fr-FR" sz="1600" dirty="0">
                <a:solidFill>
                  <a:schemeClr val="tx1"/>
                </a:solidFill>
              </a:rPr>
              <a:t>D’un processus collaboratif; </a:t>
            </a:r>
          </a:p>
          <a:p>
            <a:r>
              <a:rPr lang="fr-FR" sz="1600" dirty="0">
                <a:solidFill>
                  <a:schemeClr val="tx1"/>
                </a:solidFill>
              </a:rPr>
              <a:t>De logiciels;</a:t>
            </a:r>
          </a:p>
          <a:p>
            <a:r>
              <a:rPr lang="fr-FR" sz="1600" dirty="0">
                <a:solidFill>
                  <a:schemeClr val="tx1"/>
                </a:solidFill>
              </a:rPr>
              <a:t>D’une base de données</a:t>
            </a:r>
          </a:p>
          <a:p>
            <a:r>
              <a:rPr lang="fr-FR" sz="1600" dirty="0">
                <a:solidFill>
                  <a:schemeClr val="tx1"/>
                </a:solidFill>
              </a:rPr>
              <a:t>D’un format d’échange;</a:t>
            </a:r>
          </a:p>
          <a:p>
            <a:r>
              <a:rPr lang="fr-FR" sz="1600" dirty="0">
                <a:solidFill>
                  <a:schemeClr val="tx1"/>
                </a:solidFill>
              </a:rPr>
              <a:t>Et une représentation graphique en 2D et 3D 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600" i="1" dirty="0">
                <a:solidFill>
                  <a:schemeClr val="tx1"/>
                </a:solidFill>
              </a:rPr>
              <a:t>Comme pour le SIG, le BIM </a:t>
            </a:r>
            <a:r>
              <a:rPr lang="fr-FR" sz="1600" i="1" u="sng" dirty="0">
                <a:solidFill>
                  <a:schemeClr val="tx1"/>
                </a:solidFill>
              </a:rPr>
              <a:t>n’est pas </a:t>
            </a:r>
            <a:r>
              <a:rPr lang="fr-FR" sz="1600" i="1" dirty="0">
                <a:solidFill>
                  <a:schemeClr val="tx1"/>
                </a:solidFill>
              </a:rPr>
              <a:t>un simple logiciel.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3A4346-D42E-4319-A97A-B8911BF10057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7ADF28-E861-45EC-9697-071C292AFBE4}"/>
              </a:ext>
            </a:extLst>
          </p:cNvPr>
          <p:cNvSpPr/>
          <p:nvPr/>
        </p:nvSpPr>
        <p:spPr>
          <a:xfrm>
            <a:off x="7868093" y="642979"/>
            <a:ext cx="4017290" cy="5706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8" name="Picture 4" descr="Image associée">
            <a:extLst>
              <a:ext uri="{FF2B5EF4-FFF2-40B4-BE49-F238E27FC236}">
                <a16:creationId xmlns:a16="http://schemas.microsoft.com/office/drawing/2014/main" xmlns="" id="{CF81D9BB-3977-4824-98A6-C7EEA915C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02" y="1785258"/>
            <a:ext cx="4371652" cy="34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1. ArcGIS Pro – ArcGIS Indoor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5" y="642980"/>
            <a:ext cx="11249245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64CDDCBE-B496-4317-AC5C-A425E4F03B3E}"/>
              </a:ext>
            </a:extLst>
          </p:cNvPr>
          <p:cNvSpPr txBox="1"/>
          <p:nvPr/>
        </p:nvSpPr>
        <p:spPr>
          <a:xfrm>
            <a:off x="838200" y="845375"/>
            <a:ext cx="8517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600" dirty="0"/>
              <a:t>Disponible depuis juillet 2017 en ligne.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Capacités présentées pendant la UC de San Diego en juillet 2017.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Le fichier téléchargé contient un projet ArcGIS Pro, des tâches, des outils et des jeux de données.</a:t>
            </a:r>
          </a:p>
          <a:p>
            <a:pPr marL="285750" indent="-285750">
              <a:buFontTx/>
              <a:buChar char="-"/>
            </a:pPr>
            <a:endParaRPr lang="fr-CH" sz="1600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D3F9AF18-CE9B-48B9-BA2D-44E521D47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79" y="2170938"/>
            <a:ext cx="2783066" cy="3393807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418D89C8-6364-41A1-9839-BC224C56192F}"/>
              </a:ext>
            </a:extLst>
          </p:cNvPr>
          <p:cNvSpPr txBox="1"/>
          <p:nvPr/>
        </p:nvSpPr>
        <p:spPr>
          <a:xfrm>
            <a:off x="3254645" y="2107631"/>
            <a:ext cx="37015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/>
              <a:t>Avantages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Conversion CAD – SIG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Passer de la 2D à la 3D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Créer un réseau dans les bâtiments et entre les bâtiments pour calculer des itinéraires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Préparer les couches 3D à un export vers le web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Publier une application publique</a:t>
            </a:r>
          </a:p>
          <a:p>
            <a:pPr marL="285750" indent="-285750">
              <a:buFontTx/>
              <a:buChar char="-"/>
            </a:pPr>
            <a:endParaRPr lang="fr-CH" sz="1600" dirty="0"/>
          </a:p>
          <a:p>
            <a:pPr marL="285750" indent="-285750">
              <a:buFontTx/>
              <a:buChar char="-"/>
            </a:pPr>
            <a:r>
              <a:rPr lang="fr-CH" sz="1600" dirty="0"/>
              <a:t>Ajouter des données test: extincteurs et des sprinklers</a:t>
            </a:r>
          </a:p>
          <a:p>
            <a:pPr marL="285750" indent="-285750">
              <a:buFontTx/>
              <a:buChar char="-"/>
            </a:pPr>
            <a:endParaRPr lang="fr-CH" sz="1600" dirty="0"/>
          </a:p>
          <a:p>
            <a:pPr marL="285750" indent="-285750">
              <a:buFontTx/>
              <a:buChar char="-"/>
            </a:pPr>
            <a:endParaRPr lang="fr-CH" sz="16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0F974CAA-C189-4695-824D-43D62E021640}"/>
              </a:ext>
            </a:extLst>
          </p:cNvPr>
          <p:cNvSpPr txBox="1"/>
          <p:nvPr/>
        </p:nvSpPr>
        <p:spPr>
          <a:xfrm>
            <a:off x="6845808" y="2045704"/>
            <a:ext cx="483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/>
              <a:t>Inconvénients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Long travail de préparation des données</a:t>
            </a:r>
          </a:p>
          <a:p>
            <a:pPr marL="285750" indent="-285750">
              <a:buFontTx/>
              <a:buChar char="-"/>
            </a:pPr>
            <a:endParaRPr lang="fr-CH" sz="1600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65E0D6C1-DEF1-48D4-A9CA-0BFD235BC8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718" y="2975475"/>
            <a:ext cx="4656346" cy="216507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6813594E-EB9F-4146-B36D-3495B2F4AAFF}"/>
              </a:ext>
            </a:extLst>
          </p:cNvPr>
          <p:cNvSpPr txBox="1"/>
          <p:nvPr/>
        </p:nvSpPr>
        <p:spPr>
          <a:xfrm>
            <a:off x="6817021" y="5462767"/>
            <a:ext cx="485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70C0"/>
                </a:solidFill>
              </a:rPr>
              <a:t>Vidéos: </a:t>
            </a:r>
            <a:r>
              <a:rPr lang="fr-CH" dirty="0">
                <a:solidFill>
                  <a:srgbClr val="0070C0"/>
                </a:solidFill>
                <a:hlinkClick r:id="rId5"/>
              </a:rPr>
              <a:t>Conception</a:t>
            </a:r>
            <a:r>
              <a:rPr lang="fr-CH" dirty="0">
                <a:solidFill>
                  <a:srgbClr val="0070C0"/>
                </a:solidFill>
              </a:rPr>
              <a:t>  -  </a:t>
            </a:r>
            <a:r>
              <a:rPr lang="fr-CH" dirty="0">
                <a:solidFill>
                  <a:srgbClr val="0070C0"/>
                </a:solidFill>
                <a:hlinkClick r:id="rId6"/>
              </a:rPr>
              <a:t>Inspection</a:t>
            </a:r>
            <a:r>
              <a:rPr lang="fr-CH" dirty="0">
                <a:solidFill>
                  <a:srgbClr val="0070C0"/>
                </a:solidFill>
              </a:rPr>
              <a:t>  -  </a:t>
            </a:r>
            <a:r>
              <a:rPr lang="fr-CH" dirty="0">
                <a:solidFill>
                  <a:srgbClr val="0070C0"/>
                </a:solidFill>
                <a:hlinkClick r:id="rId7"/>
              </a:rPr>
              <a:t>Cheminement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C993390-BA83-43C2-BD3A-8550B470F6CF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rgbClr val="FFC000"/>
                </a:solidFill>
              </a:rPr>
              <a:t>2. ArcGIS Indoor – Essais avec des données externes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5" y="642980"/>
            <a:ext cx="11249245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2B71F1B-A7A4-46E7-99D1-3C5347235253}"/>
              </a:ext>
            </a:extLst>
          </p:cNvPr>
          <p:cNvSpPr txBox="1"/>
          <p:nvPr/>
        </p:nvSpPr>
        <p:spPr>
          <a:xfrm>
            <a:off x="384592" y="968948"/>
            <a:ext cx="50911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CH" sz="1600" dirty="0"/>
              <a:t>Nous sommes dans le cas de figure où les plans CAD sont à disposition et déjà passés sous format SIG.</a:t>
            </a:r>
          </a:p>
          <a:p>
            <a:pPr marL="342900" indent="-342900">
              <a:buAutoNum type="arabicPeriod"/>
            </a:pPr>
            <a:endParaRPr lang="fr-CH" sz="1600" dirty="0"/>
          </a:p>
          <a:p>
            <a:pPr marL="342900" indent="-342900">
              <a:buAutoNum type="arabicPeriod"/>
            </a:pPr>
            <a:r>
              <a:rPr lang="fr-CH" sz="1600" dirty="0"/>
              <a:t>Adapter là où c’était nécessaire les outils fournis dans le package ArcGIS Indoor.</a:t>
            </a:r>
          </a:p>
          <a:p>
            <a:pPr marL="342900" indent="-342900">
              <a:buAutoNum type="arabicPeriod"/>
            </a:pPr>
            <a:endParaRPr lang="fr-CH" sz="1600" dirty="0"/>
          </a:p>
          <a:p>
            <a:pPr marL="342900" indent="-342900">
              <a:buAutoNum type="arabicPeriod"/>
            </a:pPr>
            <a:r>
              <a:rPr lang="fr-CH" sz="1600" dirty="0"/>
              <a:t>Extruder les murs extérieurs et intérieurs.</a:t>
            </a:r>
          </a:p>
          <a:p>
            <a:pPr marL="342900" indent="-342900">
              <a:buAutoNum type="arabicPeriod"/>
            </a:pPr>
            <a:endParaRPr lang="fr-CH" sz="1600" dirty="0"/>
          </a:p>
          <a:p>
            <a:pPr marL="342900" indent="-342900">
              <a:buAutoNum type="arabicPeriod"/>
            </a:pPr>
            <a:r>
              <a:rPr lang="fr-CH" sz="1600" dirty="0"/>
              <a:t>Filtrer la symbologie des murs et des surfaces en fonction de leurs «qualités» (murs porteurs, menuiseries, portes, ascenseurs, escaliers, bureaux etc.)</a:t>
            </a:r>
          </a:p>
          <a:p>
            <a:pPr marL="342900" indent="-342900">
              <a:buAutoNum type="arabicPeriod"/>
            </a:pPr>
            <a:endParaRPr lang="fr-CH" sz="1600" dirty="0"/>
          </a:p>
          <a:p>
            <a:pPr marL="342900" indent="-342900">
              <a:buAutoNum type="arabicPeriod"/>
            </a:pPr>
            <a:r>
              <a:rPr lang="fr-CH" sz="1600" dirty="0"/>
              <a:t>Créer une grille pour afficher les transitions entre les étages et ce qui servira au calcul d’itinéraire.</a:t>
            </a:r>
          </a:p>
          <a:p>
            <a:endParaRPr lang="fr-CH" sz="1600" dirty="0"/>
          </a:p>
          <a:p>
            <a:endParaRPr lang="fr-CH" sz="1600" dirty="0"/>
          </a:p>
          <a:p>
            <a:endParaRPr lang="fr-CH" sz="1600" dirty="0"/>
          </a:p>
          <a:p>
            <a:endParaRPr lang="fr-CH" sz="1600" dirty="0"/>
          </a:p>
          <a:p>
            <a:endParaRPr lang="fr-CH" sz="1600" dirty="0"/>
          </a:p>
          <a:p>
            <a:r>
              <a:rPr lang="fr-CH" sz="1200" b="1" dirty="0"/>
              <a:t>Données mises à disposition par le CERN.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2B1A35B-2A75-4B43-9A84-45AAE7FB38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5111" y="3752373"/>
            <a:ext cx="6185260" cy="21366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E7DB5433-A021-4837-ABFF-BDF14FF5B1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5111" y="846923"/>
            <a:ext cx="6136184" cy="24794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BC880A-0FA9-42D4-AD10-DB3430D20747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813594E-EB9F-4146-B36D-3495B2F4AAFF}"/>
              </a:ext>
            </a:extLst>
          </p:cNvPr>
          <p:cNvSpPr txBox="1"/>
          <p:nvPr/>
        </p:nvSpPr>
        <p:spPr>
          <a:xfrm>
            <a:off x="5355111" y="5955199"/>
            <a:ext cx="628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0070C0"/>
                </a:solidFill>
              </a:rPr>
              <a:t>Vidéos</a:t>
            </a:r>
            <a:r>
              <a:rPr lang="fr-CH" dirty="0" smtClean="0">
                <a:solidFill>
                  <a:srgbClr val="0070C0"/>
                </a:solidFill>
              </a:rPr>
              <a:t>: </a:t>
            </a:r>
            <a:r>
              <a:rPr lang="fr-CH" dirty="0">
                <a:solidFill>
                  <a:srgbClr val="0070C0"/>
                </a:solidFill>
                <a:hlinkClick r:id="rId5"/>
              </a:rPr>
              <a:t>Etages et </a:t>
            </a:r>
            <a:r>
              <a:rPr lang="fr-CH" dirty="0" smtClean="0">
                <a:solidFill>
                  <a:srgbClr val="0070C0"/>
                </a:solidFill>
                <a:hlinkClick r:id="rId5"/>
              </a:rPr>
              <a:t>paliers</a:t>
            </a:r>
            <a:r>
              <a:rPr lang="fr-CH" dirty="0" smtClean="0">
                <a:solidFill>
                  <a:srgbClr val="0070C0"/>
                </a:solidFill>
              </a:rPr>
              <a:t> -</a:t>
            </a:r>
            <a:r>
              <a:rPr lang="fr-CH" dirty="0" smtClean="0">
                <a:solidFill>
                  <a:srgbClr val="0070C0"/>
                </a:solidFill>
              </a:rPr>
              <a:t> </a:t>
            </a:r>
            <a:r>
              <a:rPr lang="fr-CH" dirty="0" smtClean="0">
                <a:solidFill>
                  <a:srgbClr val="0070C0"/>
                </a:solidFill>
                <a:hlinkClick r:id="rId6"/>
              </a:rPr>
              <a:t>Etages et volumes </a:t>
            </a:r>
            <a:r>
              <a:rPr lang="fr-CH" dirty="0" smtClean="0">
                <a:solidFill>
                  <a:srgbClr val="0070C0"/>
                </a:solidFill>
              </a:rPr>
              <a:t>-  </a:t>
            </a:r>
            <a:r>
              <a:rPr lang="fr-CH" dirty="0" smtClean="0">
                <a:solidFill>
                  <a:srgbClr val="0070C0"/>
                </a:solidFill>
                <a:hlinkClick r:id="rId7"/>
              </a:rPr>
              <a:t>Détails des pièces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rgbClr val="FFC000"/>
                </a:solidFill>
              </a:rPr>
              <a:t>3. ArcGIS Indoor – Essai avec des plans en format papier.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5" y="642980"/>
            <a:ext cx="11249245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C105AA8A-8686-46AE-9E92-CEF2FF995C90}"/>
              </a:ext>
            </a:extLst>
          </p:cNvPr>
          <p:cNvSpPr txBox="1"/>
          <p:nvPr/>
        </p:nvSpPr>
        <p:spPr>
          <a:xfrm>
            <a:off x="10914566" y="598893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70C0"/>
                </a:solidFill>
                <a:hlinkClick r:id="rId3"/>
              </a:rPr>
              <a:t>Vidéo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B6C9C2B-212A-4AE7-87E2-3BF8BE705D88}"/>
              </a:ext>
            </a:extLst>
          </p:cNvPr>
          <p:cNvSpPr txBox="1"/>
          <p:nvPr/>
        </p:nvSpPr>
        <p:spPr>
          <a:xfrm>
            <a:off x="384592" y="4459814"/>
            <a:ext cx="81924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600" dirty="0"/>
              <a:t>Un des cas les plus courants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Plans d’architectes scannés, stockés au format PDF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Importer le plan dans ArcGIS Pro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Caler le plan (lui donner des coordonnées)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Créer les parties du plans directement dans ArcGIS Pro (Surfaces, murs, escaliers, portes etc.)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39AB2D36-46AE-4064-9970-D40AD89988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769" y="642980"/>
            <a:ext cx="7584881" cy="408664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3CA1B710-7911-4974-A12C-37F3E02FA3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71" y="1668093"/>
            <a:ext cx="4003363" cy="21719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F244E-A8A1-4572-8C24-4EA8B8A820A1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rgbClr val="FFC000"/>
                </a:solidFill>
              </a:rPr>
              <a:t>4. Perspective: le </a:t>
            </a:r>
            <a:r>
              <a:rPr lang="fr-CH" dirty="0" err="1">
                <a:solidFill>
                  <a:srgbClr val="FFC000"/>
                </a:solidFill>
              </a:rPr>
              <a:t>multipatch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5" y="642980"/>
            <a:ext cx="11249245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2" name="ZoneTexte 11">
            <a:hlinkClick r:id="rId3" action="ppaction://hlinkfile"/>
            <a:extLst>
              <a:ext uri="{FF2B5EF4-FFF2-40B4-BE49-F238E27FC236}">
                <a16:creationId xmlns:a16="http://schemas.microsoft.com/office/drawing/2014/main" xmlns="" id="{C105AA8A-8686-46AE-9E92-CEF2FF995C90}"/>
              </a:ext>
            </a:extLst>
          </p:cNvPr>
          <p:cNvSpPr txBox="1"/>
          <p:nvPr/>
        </p:nvSpPr>
        <p:spPr>
          <a:xfrm>
            <a:off x="10914566" y="598893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70C0"/>
                </a:solidFill>
                <a:hlinkClick r:id="rId4"/>
              </a:rPr>
              <a:t>Vidéo</a:t>
            </a:r>
            <a:endParaRPr lang="fr-CH" dirty="0">
              <a:solidFill>
                <a:srgbClr val="0070C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C88B1C6-3437-422D-B515-DFED901320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02" y="876432"/>
            <a:ext cx="4061492" cy="48409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FF5880A-C9A7-4A1C-B49F-31513C43DA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9967" y="876432"/>
            <a:ext cx="5749791" cy="347487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CDAE7B3-8514-47E1-9629-09C2038D6F7A}"/>
              </a:ext>
            </a:extLst>
          </p:cNvPr>
          <p:cNvSpPr txBox="1"/>
          <p:nvPr/>
        </p:nvSpPr>
        <p:spPr>
          <a:xfrm>
            <a:off x="5339967" y="4517763"/>
            <a:ext cx="62471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600" dirty="0"/>
              <a:t>Objet SIG qui contient des informations (texture, couleur, géométrie, transparence)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Objet qui stockent des faces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L’exemple le plus connu: </a:t>
            </a:r>
            <a:r>
              <a:rPr lang="fr-CH" sz="1600" i="1" dirty="0"/>
              <a:t>Sketch Up</a:t>
            </a:r>
          </a:p>
          <a:p>
            <a:endParaRPr lang="fr-CH" sz="1600" dirty="0"/>
          </a:p>
          <a:p>
            <a:r>
              <a:rPr lang="fr-CH" sz="1200" b="1" dirty="0"/>
              <a:t>Données mises à disposition par l’Etat de Genève, DMO.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B7B2BDF-61CD-439E-B0B6-9B3CE5475B56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5" y="642980"/>
            <a:ext cx="11249245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2" name="ZoneTexte 11">
            <a:hlinkClick r:id="rId3" action="ppaction://hlinkfile"/>
            <a:extLst>
              <a:ext uri="{FF2B5EF4-FFF2-40B4-BE49-F238E27FC236}">
                <a16:creationId xmlns:a16="http://schemas.microsoft.com/office/drawing/2014/main" xmlns="" id="{C105AA8A-8686-46AE-9E92-CEF2FF995C90}"/>
              </a:ext>
            </a:extLst>
          </p:cNvPr>
          <p:cNvSpPr txBox="1"/>
          <p:nvPr/>
        </p:nvSpPr>
        <p:spPr>
          <a:xfrm>
            <a:off x="10914566" y="598893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70C0"/>
                </a:solidFill>
                <a:hlinkClick r:id="rId4"/>
              </a:rPr>
              <a:t>Vidéo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5400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fr-CH" dirty="0">
                <a:solidFill>
                  <a:srgbClr val="FFC000"/>
                </a:solidFill>
              </a:rPr>
              <a:t>5. L’utilisation de la 3D, des MNT et le calcul de risques. Le cas de Venise. 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1BC9964-5040-4CD3-B904-F313B9BD31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37" y="998333"/>
            <a:ext cx="3832530" cy="231934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2093BB6-8D6F-4892-88CE-0F8ED26BD2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404" y="998334"/>
            <a:ext cx="6846126" cy="406836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FAFBF81C-0AB8-4679-8647-37C772B8DB0C}"/>
              </a:ext>
            </a:extLst>
          </p:cNvPr>
          <p:cNvSpPr txBox="1"/>
          <p:nvPr/>
        </p:nvSpPr>
        <p:spPr>
          <a:xfrm>
            <a:off x="520184" y="4313705"/>
            <a:ext cx="5348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600" dirty="0"/>
              <a:t>Phénomène de </a:t>
            </a:r>
            <a:r>
              <a:rPr lang="fr-CH" sz="1600" i="1" dirty="0"/>
              <a:t>l’</a:t>
            </a:r>
            <a:r>
              <a:rPr lang="fr-CH" sz="1600" i="1" dirty="0" err="1"/>
              <a:t>Acqua</a:t>
            </a:r>
            <a:r>
              <a:rPr lang="fr-CH" sz="1600" i="1" dirty="0"/>
              <a:t> Alta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Pic de marée (printemps-automne)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Action du vent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Peut être prévue seulement quelques jours avant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Modèles statistiques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B4B8D2C-612F-4BAE-95BF-34A1DD31920A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405" y="642980"/>
            <a:ext cx="11249245" cy="57152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540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C000"/>
                </a:solidFill>
              </a:rPr>
              <a:t>6. L’utilisation de la 3D et des applications web dans un cas opérationnel.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58DDA3-D02B-4489-82DC-1B67D0AF20D1}"/>
              </a:ext>
            </a:extLst>
          </p:cNvPr>
          <p:cNvSpPr/>
          <p:nvPr/>
        </p:nvSpPr>
        <p:spPr>
          <a:xfrm>
            <a:off x="463680" y="1081968"/>
            <a:ext cx="41075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>
                <a:hlinkClick r:id="rId3"/>
              </a:rPr>
              <a:t>https://www.paris.fr/crue</a:t>
            </a:r>
            <a:endParaRPr lang="fr-CH" sz="1200" dirty="0"/>
          </a:p>
          <a:p>
            <a:endParaRPr lang="fr-CH" sz="1200" dirty="0"/>
          </a:p>
          <a:p>
            <a:r>
              <a:rPr lang="fr-CH" sz="1200" dirty="0">
                <a:hlinkClick r:id="rId4"/>
              </a:rPr>
              <a:t>https://capgeo.maps.arcgis.com/apps/webappviewer/index.html?id=0871a10bf96a47b8801a748296f81aac</a:t>
            </a:r>
            <a:endParaRPr lang="fr-CH" sz="1200" dirty="0"/>
          </a:p>
          <a:p>
            <a:endParaRPr lang="fr-CH" sz="1200" dirty="0"/>
          </a:p>
          <a:p>
            <a:r>
              <a:rPr lang="fr-CH" sz="1200" dirty="0">
                <a:hlinkClick r:id="rId5"/>
              </a:rPr>
              <a:t>http://www.bfmtv.com/planete/carte-crue-quels-sont-les-lieux-a-risque-a-paris-1342345.html</a:t>
            </a:r>
            <a:endParaRPr lang="fr-CH" sz="1200" dirty="0"/>
          </a:p>
          <a:p>
            <a:endParaRPr lang="fr-CH" sz="1200" dirty="0"/>
          </a:p>
          <a:p>
            <a:r>
              <a:rPr lang="fr-CH" sz="1200" dirty="0">
                <a:hlinkClick r:id="rId6"/>
              </a:rPr>
              <a:t>https://cartoviz.iau-idf.fr/?id_appli=baignadeinterdite&amp;x=651472.8960407332&amp;y=6864962.236351509&amp;zoom=6</a:t>
            </a:r>
            <a:endParaRPr lang="fr-CH" sz="1200" dirty="0"/>
          </a:p>
          <a:p>
            <a:endParaRPr lang="fr-CH" sz="1200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10985B0-B8D2-4F0B-A8FF-548DC06E81CB}"/>
              </a:ext>
            </a:extLst>
          </p:cNvPr>
          <p:cNvSpPr/>
          <p:nvPr/>
        </p:nvSpPr>
        <p:spPr>
          <a:xfrm>
            <a:off x="6292211" y="757311"/>
            <a:ext cx="47982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600" dirty="0"/>
              <a:t>Utilisé par la Mairie de Paris, la Préfecture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A disposition du public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Utilisé par les médias</a:t>
            </a:r>
          </a:p>
          <a:p>
            <a:pPr marL="285750" indent="-285750">
              <a:buFontTx/>
              <a:buChar char="-"/>
            </a:pPr>
            <a:r>
              <a:rPr lang="fr-CH" sz="1600" dirty="0"/>
              <a:t>Utilisé par l’Institut d’Aménagement et d’Urbanisme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4AEF995-2E4B-4FD1-8002-A88D98F0EE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465" y="2182676"/>
            <a:ext cx="6894597" cy="407901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AB1F1DCE-F80B-4306-ADAE-634E428F18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508" y="3212369"/>
            <a:ext cx="2988258" cy="3116912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xmlns="" id="{7FA9E6D6-1BB4-4166-B6CA-070426D4EBFD}"/>
              </a:ext>
            </a:extLst>
          </p:cNvPr>
          <p:cNvSpPr txBox="1">
            <a:spLocks/>
          </p:cNvSpPr>
          <p:nvPr/>
        </p:nvSpPr>
        <p:spPr>
          <a:xfrm>
            <a:off x="463680" y="687426"/>
            <a:ext cx="5735101" cy="39454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800" dirty="0"/>
              <a:t>Les inondations de Paris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3093979-CC58-4DF1-B6DB-1B0822509B5F}"/>
              </a:ext>
            </a:extLst>
          </p:cNvPr>
          <p:cNvSpPr/>
          <p:nvPr/>
        </p:nvSpPr>
        <p:spPr>
          <a:xfrm>
            <a:off x="10029390" y="6377367"/>
            <a:ext cx="20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>
                <a:solidFill>
                  <a:schemeClr val="accent1"/>
                </a:solidFill>
              </a:rPr>
              <a:t>www.itisgis.ch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smtClean="0">
            <a:solidFill>
              <a:srgbClr val="C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16-9" id="{A2007D35-2916-8E4B-BA5E-3A29A6EC1F82}" vid="{4992EB67-1AC5-F84D-81CA-B6F1E7FD8E49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Presentation_16-9</Template>
  <TotalTime>2348</TotalTime>
  <Words>2519</Words>
  <Application>Microsoft Macintosh PowerPoint</Application>
  <PresentationFormat>Grand écran</PresentationFormat>
  <Paragraphs>363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Calibri</vt:lpstr>
      <vt:lpstr>Calibri Light</vt:lpstr>
      <vt:lpstr>Helvetica Neue</vt:lpstr>
      <vt:lpstr>Symbol</vt:lpstr>
      <vt:lpstr>Times New Roman</vt:lpstr>
      <vt:lpstr>Wingdings</vt:lpstr>
      <vt:lpstr>Arial</vt:lpstr>
      <vt:lpstr>Thème Office</vt:lpstr>
      <vt:lpstr>Présentation PowerPoint</vt:lpstr>
      <vt:lpstr>Un SIG, c’est quoi ? Définitions …</vt:lpstr>
      <vt:lpstr>Le BIM, c’est quoi ? Définitions …</vt:lpstr>
      <vt:lpstr>1. ArcGIS Pro – ArcGIS Indoor</vt:lpstr>
      <vt:lpstr>2. ArcGIS Indoor – Essais avec des données externes</vt:lpstr>
      <vt:lpstr>3. ArcGIS Indoor – Essai avec des plans en format papier.</vt:lpstr>
      <vt:lpstr>4. Perspective: le multipatch</vt:lpstr>
      <vt:lpstr>5. L’utilisation de la 3D, des MNT et le calcul de risques. Le cas de Venise. </vt:lpstr>
      <vt:lpstr>6. L’utilisation de la 3D et des applications web dans un cas opérationnel.</vt:lpstr>
      <vt:lpstr>Démos </vt:lpstr>
      <vt:lpstr>Créer votre SIRS, maîtrisez vos données.</vt:lpstr>
      <vt:lpstr>Exemples venus d’ailleurs</vt:lpstr>
      <vt:lpstr>Références</vt:lpstr>
      <vt:lpstr>Références</vt:lpstr>
      <vt:lpstr>Merci de votre attention !</vt:lpstr>
    </vt:vector>
  </TitlesOfParts>
  <Manager/>
  <Company>IT IS GIS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Travailler avec IT IS GIS</dc:title>
  <dc:subject/>
  <dc:creator>Daniel Ribeiro</dc:creator>
  <cp:keywords/>
  <dc:description/>
  <cp:lastModifiedBy>Daniel Ribeiro</cp:lastModifiedBy>
  <cp:revision>416</cp:revision>
  <dcterms:created xsi:type="dcterms:W3CDTF">2016-10-16T15:35:36Z</dcterms:created>
  <dcterms:modified xsi:type="dcterms:W3CDTF">2018-05-15T05:36:36Z</dcterms:modified>
  <cp:category>Commercial</cp:category>
</cp:coreProperties>
</file>