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4"/>
  </p:sldMasterIdLst>
  <p:notesMasterIdLst>
    <p:notesMasterId r:id="rId35"/>
  </p:notesMasterIdLst>
  <p:handoutMasterIdLst>
    <p:handoutMasterId r:id="rId36"/>
  </p:handoutMasterIdLst>
  <p:sldIdLst>
    <p:sldId id="256" r:id="rId15"/>
    <p:sldId id="361" r:id="rId16"/>
    <p:sldId id="360" r:id="rId17"/>
    <p:sldId id="377" r:id="rId18"/>
    <p:sldId id="384" r:id="rId19"/>
    <p:sldId id="380" r:id="rId20"/>
    <p:sldId id="378" r:id="rId21"/>
    <p:sldId id="379" r:id="rId22"/>
    <p:sldId id="382" r:id="rId23"/>
    <p:sldId id="385" r:id="rId24"/>
    <p:sldId id="365" r:id="rId25"/>
    <p:sldId id="363" r:id="rId26"/>
    <p:sldId id="364" r:id="rId27"/>
    <p:sldId id="366" r:id="rId28"/>
    <p:sldId id="381" r:id="rId29"/>
    <p:sldId id="386" r:id="rId30"/>
    <p:sldId id="367" r:id="rId31"/>
    <p:sldId id="368" r:id="rId32"/>
    <p:sldId id="369" r:id="rId33"/>
    <p:sldId id="277" r:id="rId34"/>
  </p:sldIdLst>
  <p:sldSz cx="9144000" cy="6858000" type="screen4x3"/>
  <p:notesSz cx="6794500" cy="9906000"/>
  <p:defaultTextStyle>
    <a:defPPr>
      <a:defRPr lang="fr-FR"/>
    </a:defPPr>
    <a:lvl1pPr algn="r" defTabSz="457200" rtl="0" fontAlgn="base">
      <a:spcBef>
        <a:spcPct val="0"/>
      </a:spcBef>
      <a:spcAft>
        <a:spcPct val="0"/>
      </a:spcAft>
      <a:defRPr sz="1400" kern="1200" baseline="30000">
        <a:solidFill>
          <a:srgbClr val="A6A6A6"/>
        </a:solidFill>
        <a:latin typeface="Arial" pitchFamily="34" charset="0"/>
        <a:ea typeface="+mn-ea"/>
        <a:cs typeface="Arial" pitchFamily="34" charset="0"/>
      </a:defRPr>
    </a:lvl1pPr>
    <a:lvl2pPr marL="457200" algn="r" defTabSz="457200" rtl="0" fontAlgn="base">
      <a:spcBef>
        <a:spcPct val="0"/>
      </a:spcBef>
      <a:spcAft>
        <a:spcPct val="0"/>
      </a:spcAft>
      <a:defRPr sz="1400" kern="1200" baseline="30000">
        <a:solidFill>
          <a:srgbClr val="A6A6A6"/>
        </a:solidFill>
        <a:latin typeface="Arial" pitchFamily="34" charset="0"/>
        <a:ea typeface="+mn-ea"/>
        <a:cs typeface="Arial" pitchFamily="34" charset="0"/>
      </a:defRPr>
    </a:lvl2pPr>
    <a:lvl3pPr marL="914400" algn="r" defTabSz="457200" rtl="0" fontAlgn="base">
      <a:spcBef>
        <a:spcPct val="0"/>
      </a:spcBef>
      <a:spcAft>
        <a:spcPct val="0"/>
      </a:spcAft>
      <a:defRPr sz="1400" kern="1200" baseline="30000">
        <a:solidFill>
          <a:srgbClr val="A6A6A6"/>
        </a:solidFill>
        <a:latin typeface="Arial" pitchFamily="34" charset="0"/>
        <a:ea typeface="+mn-ea"/>
        <a:cs typeface="Arial" pitchFamily="34" charset="0"/>
      </a:defRPr>
    </a:lvl3pPr>
    <a:lvl4pPr marL="1371600" algn="r" defTabSz="457200" rtl="0" fontAlgn="base">
      <a:spcBef>
        <a:spcPct val="0"/>
      </a:spcBef>
      <a:spcAft>
        <a:spcPct val="0"/>
      </a:spcAft>
      <a:defRPr sz="1400" kern="1200" baseline="30000">
        <a:solidFill>
          <a:srgbClr val="A6A6A6"/>
        </a:solidFill>
        <a:latin typeface="Arial" pitchFamily="34" charset="0"/>
        <a:ea typeface="+mn-ea"/>
        <a:cs typeface="Arial" pitchFamily="34" charset="0"/>
      </a:defRPr>
    </a:lvl4pPr>
    <a:lvl5pPr marL="1828800" algn="r" defTabSz="457200" rtl="0" fontAlgn="base">
      <a:spcBef>
        <a:spcPct val="0"/>
      </a:spcBef>
      <a:spcAft>
        <a:spcPct val="0"/>
      </a:spcAft>
      <a:defRPr sz="1400" kern="1200" baseline="30000">
        <a:solidFill>
          <a:srgbClr val="A6A6A6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400" kern="1200" baseline="30000">
        <a:solidFill>
          <a:srgbClr val="A6A6A6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400" kern="1200" baseline="30000">
        <a:solidFill>
          <a:srgbClr val="A6A6A6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400" kern="1200" baseline="30000">
        <a:solidFill>
          <a:srgbClr val="A6A6A6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400" kern="1200" baseline="30000">
        <a:solidFill>
          <a:srgbClr val="A6A6A6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7777"/>
    <a:srgbClr val="FFCCCC"/>
    <a:srgbClr val="0066FF"/>
    <a:srgbClr val="FFCC66"/>
    <a:srgbClr val="FFCCFF"/>
    <a:srgbClr val="FFCC99"/>
    <a:srgbClr val="FFCC00"/>
    <a:srgbClr val="CCCC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0" autoAdjust="0"/>
    <p:restoredTop sz="86154" autoAdjust="0"/>
  </p:normalViewPr>
  <p:slideViewPr>
    <p:cSldViewPr snapToGrid="0" snapToObjects="1">
      <p:cViewPr>
        <p:scale>
          <a:sx n="93" d="100"/>
          <a:sy n="93" d="100"/>
        </p:scale>
        <p:origin x="-1530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notesViewPr>
    <p:cSldViewPr snapToGrid="0" snapToObjects="1">
      <p:cViewPr varScale="1">
        <p:scale>
          <a:sx n="76" d="100"/>
          <a:sy n="76" d="100"/>
        </p:scale>
        <p:origin x="-3330" y="-96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customXml" Target="../customXml/item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handoutMaster" Target="handoutMasters/handoutMaster1.xml"/><Relationship Id="rId10" Type="http://schemas.openxmlformats.org/officeDocument/2006/relationships/customXml" Target="../customXml/item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Master" Target="slideMasters/slideMaster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24" cy="495855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l">
              <a:defRPr sz="1200" baseline="0" dirty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7890" y="0"/>
            <a:ext cx="2945024" cy="495855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r">
              <a:defRPr sz="1200" baseline="0" smtClean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881F442-D31E-42E5-A7B0-21A36415EC3E}" type="datetimeFigureOut">
              <a:rPr lang="fr-FR"/>
              <a:pPr>
                <a:defRPr/>
              </a:pPr>
              <a:t>14/05/2018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08562"/>
            <a:ext cx="2945024" cy="495854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l">
              <a:defRPr sz="1200" baseline="0" dirty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7890" y="9408562"/>
            <a:ext cx="2945024" cy="495854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r">
              <a:defRPr sz="1200" baseline="0" smtClean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F590F9B-7BC9-4E6D-B20A-2F99390B38E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621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024" cy="49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3" tIns="45651" rIns="91303" bIns="45651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aseline="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7890" y="0"/>
            <a:ext cx="2945024" cy="49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3" tIns="45651" rIns="91303" bIns="4565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solidFill>
                  <a:schemeClr val="tx1"/>
                </a:solidFill>
              </a:defRPr>
            </a:lvl1pPr>
          </a:lstStyle>
          <a:p>
            <a:fld id="{315B8448-2538-43CC-8A82-A99554292F6B}" type="datetimeFigureOut">
              <a:rPr lang="fr-FR"/>
              <a:pPr/>
              <a:t>14/05/2018</a:t>
            </a:fld>
            <a:endParaRPr lang="fr-FR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133" y="4705073"/>
            <a:ext cx="5436235" cy="445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3" tIns="45651" rIns="91303" bIns="456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8562"/>
            <a:ext cx="2945024" cy="495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3" tIns="45651" rIns="91303" bIns="45651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aseline="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7890" y="9408562"/>
            <a:ext cx="2945024" cy="495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3" tIns="45651" rIns="91303" bIns="4565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solidFill>
                  <a:schemeClr val="tx1"/>
                </a:solidFill>
              </a:defRPr>
            </a:lvl1pPr>
          </a:lstStyle>
          <a:p>
            <a:fld id="{96DCE1E9-CAE8-485F-ACF2-20085A714A3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50302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6" descr="Fond_PP_tit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25"/>
            <a:ext cx="91440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7"/>
          <p:cNvSpPr txBox="1"/>
          <p:nvPr/>
        </p:nvSpPr>
        <p:spPr>
          <a:xfrm>
            <a:off x="7540625" y="6332538"/>
            <a:ext cx="122078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baseline="0" dirty="0">
                <a:solidFill>
                  <a:srgbClr val="347529"/>
                </a:solidFill>
                <a:latin typeface="Arial"/>
                <a:cs typeface="Arial"/>
              </a:rPr>
              <a:t>www.sitg.ch</a:t>
            </a:r>
          </a:p>
        </p:txBody>
      </p:sp>
      <p:pic>
        <p:nvPicPr>
          <p:cNvPr id="4" name="Image 8" descr="SITG_logo_baselin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87338"/>
            <a:ext cx="41148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4D9A80-26AC-4753-8366-98CE6CEBF444}" type="datetimeFigureOut">
              <a:rPr lang="fr-FR"/>
              <a:pPr>
                <a:defRPr/>
              </a:pPr>
              <a:t>14/05/2018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800" baseline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987425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0D21B4-29E0-4D44-836E-930D857D28B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7436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5" descr="SITG_seu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3" y="298450"/>
            <a:ext cx="8731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10" descr="Fond_P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929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6"/>
          <p:cNvSpPr txBox="1">
            <a:spLocks noChangeAspect="1"/>
          </p:cNvSpPr>
          <p:nvPr userDrawn="1"/>
        </p:nvSpPr>
        <p:spPr>
          <a:xfrm>
            <a:off x="6054725" y="111701"/>
            <a:ext cx="2941638" cy="235962"/>
          </a:xfrm>
          <a:prstGeom prst="rect">
            <a:avLst/>
          </a:prstGeom>
          <a:noFill/>
        </p:spPr>
        <p:txBody>
          <a:bodyPr anchor="b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fr-FR" dirty="0" smtClean="0">
                <a:solidFill>
                  <a:srgbClr val="A6A6A6"/>
                </a:solidFill>
              </a:rPr>
              <a:t>FORMATION 3DGEO  </a:t>
            </a:r>
            <a:r>
              <a:rPr lang="fr-FR" dirty="0">
                <a:solidFill>
                  <a:srgbClr val="A6A6A6"/>
                </a:solidFill>
              </a:rPr>
              <a:t>| </a:t>
            </a:r>
            <a:r>
              <a:rPr lang="fr-FR" dirty="0" smtClean="0">
                <a:solidFill>
                  <a:srgbClr val="A6A6A6"/>
                </a:solidFill>
              </a:rPr>
              <a:t> SEPTEMBRE 2017 </a:t>
            </a:r>
            <a:r>
              <a:rPr lang="fr-FR" dirty="0">
                <a:solidFill>
                  <a:srgbClr val="A6A6A6"/>
                </a:solidFill>
              </a:rPr>
              <a:t>| </a:t>
            </a:r>
            <a:fld id="{6991020A-075A-4648-B213-74D21A78FFDC}" type="slidenum">
              <a:rPr lang="fr-FR">
                <a:solidFill>
                  <a:srgbClr val="A6A6A6"/>
                </a:solidFill>
              </a:rPr>
              <a:pPr algn="r" eaLnBrk="1" hangingPunct="1"/>
              <a:t>‹N°›</a:t>
            </a:fld>
            <a:endParaRPr lang="fr-FR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198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6"/>
          <p:cNvSpPr txBox="1">
            <a:spLocks noChangeAspect="1"/>
          </p:cNvSpPr>
          <p:nvPr userDrawn="1"/>
        </p:nvSpPr>
        <p:spPr>
          <a:xfrm>
            <a:off x="6054725" y="111701"/>
            <a:ext cx="2941638" cy="235962"/>
          </a:xfrm>
          <a:prstGeom prst="rect">
            <a:avLst/>
          </a:prstGeom>
          <a:noFill/>
        </p:spPr>
        <p:txBody>
          <a:bodyPr anchor="b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fr-FR" dirty="0" smtClean="0">
                <a:solidFill>
                  <a:srgbClr val="A6A6A6"/>
                </a:solidFill>
              </a:rPr>
              <a:t>FORMATION 3DGEO  </a:t>
            </a:r>
            <a:r>
              <a:rPr lang="fr-FR" dirty="0">
                <a:solidFill>
                  <a:srgbClr val="A6A6A6"/>
                </a:solidFill>
              </a:rPr>
              <a:t>| </a:t>
            </a:r>
            <a:r>
              <a:rPr lang="fr-FR" dirty="0" smtClean="0">
                <a:solidFill>
                  <a:srgbClr val="A6A6A6"/>
                </a:solidFill>
              </a:rPr>
              <a:t> SEPTEMBRE 2017 </a:t>
            </a:r>
            <a:r>
              <a:rPr lang="fr-FR" dirty="0">
                <a:solidFill>
                  <a:srgbClr val="A6A6A6"/>
                </a:solidFill>
              </a:rPr>
              <a:t>| </a:t>
            </a:r>
            <a:fld id="{6991020A-075A-4648-B213-74D21A78FFDC}" type="slidenum">
              <a:rPr lang="fr-FR">
                <a:solidFill>
                  <a:srgbClr val="A6A6A6"/>
                </a:solidFill>
              </a:rPr>
              <a:pPr algn="r" eaLnBrk="1" hangingPunct="1"/>
              <a:t>‹N°›</a:t>
            </a:fld>
            <a:endParaRPr lang="fr-FR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776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0" r:id="rId3"/>
    <p:sldLayoutId id="2147483669" r:id="rId4"/>
  </p:sldLayoutIdLst>
  <p:timing>
    <p:tnLst>
      <p:par>
        <p:cTn id="1" dur="indefinite" restart="never" nodeType="tmRoot"/>
      </p:par>
    </p:tnLst>
  </p:timing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ge.ch/sitg/sitg_catalog/sitg_services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hyperlink" Target="http://ge.ch/sitg/sitg_catalog/sitg_donne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e.ch/sitg/donnees/commandes/commande-de-donnees-volumineuses" TargetMode="External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hyperlink" Target="http://ge.ch/sitg/services/services-carto/open-data" TargetMode="External"/><Relationship Id="rId4" Type="http://schemas.openxmlformats.org/officeDocument/2006/relationships/hyperlink" Target="http://ge.ch/carte/pro/?method=showextractpanel" TargetMode="Externa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ge.ch/sitg/sitg_catalog/sitg_donnees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ge.ch/carte/pro/?method=showextractpane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hyperlink" Target="https://www.etat.ge.ch/geoportail/pro/?method=showextractpane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ge.ch/sitg/donnees/commandes/commande-de-donnees-volumineus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itg.maps.arcgis.com/home/group.html?id=abc88c6b81364403adc32ffe4ac35da1" TargetMode="External"/><Relationship Id="rId2" Type="http://schemas.openxmlformats.org/officeDocument/2006/relationships/hyperlink" Target="https://ge.ch/sitgags2/rest/services/RASTE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sitg.maps.arcgis.com/apps/webappviewer3d/index.html?id=091fef0b3c9346188f63a72e960bdf0d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itg.maps.arcgis.com/apps/MapJournal/index.html?appid=9b579c8da23f49738e273a66db20d7c4" TargetMode="Externa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niggeler\Mes%20documents\3D\Animation_V&#233;senaz\bati_toit3d_toune.wmv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276225" y="2527540"/>
            <a:ext cx="8839200" cy="1563448"/>
          </a:xfrm>
          <a:prstGeom prst="rect">
            <a:avLst/>
          </a:prstGeom>
        </p:spPr>
        <p:txBody>
          <a:bodyPr/>
          <a:lstStyle/>
          <a:p>
            <a:r>
              <a:rPr lang="fr-CH" sz="4600" b="1" baseline="30000" dirty="0">
                <a:solidFill>
                  <a:srgbClr val="7F7F7F"/>
                </a:solidFill>
                <a:cs typeface="Arial" pitchFamily="34" charset="0"/>
              </a:rPr>
              <a:t>Les données 3D dans le </a:t>
            </a:r>
            <a:r>
              <a:rPr lang="fr-CH" sz="4600" b="1" baseline="30000" dirty="0" smtClean="0">
                <a:solidFill>
                  <a:srgbClr val="7F7F7F"/>
                </a:solidFill>
                <a:cs typeface="Arial" pitchFamily="34" charset="0"/>
              </a:rPr>
              <a:t>référentiel</a:t>
            </a:r>
            <a:br>
              <a:rPr lang="fr-CH" sz="4600" b="1" baseline="30000" dirty="0" smtClean="0">
                <a:solidFill>
                  <a:srgbClr val="7F7F7F"/>
                </a:solidFill>
                <a:cs typeface="Arial" pitchFamily="34" charset="0"/>
              </a:rPr>
            </a:br>
            <a:r>
              <a:rPr lang="fr-CH" sz="4600" b="1" baseline="30000" dirty="0" smtClean="0">
                <a:solidFill>
                  <a:srgbClr val="7F7F7F"/>
                </a:solidFill>
                <a:cs typeface="Arial" pitchFamily="34" charset="0"/>
              </a:rPr>
              <a:t>de </a:t>
            </a:r>
            <a:r>
              <a:rPr lang="fr-CH" sz="4600" b="1" baseline="30000" dirty="0">
                <a:solidFill>
                  <a:srgbClr val="7F7F7F"/>
                </a:solidFill>
                <a:cs typeface="Arial" pitchFamily="34" charset="0"/>
              </a:rPr>
              <a:t>données SITG</a:t>
            </a:r>
            <a:br>
              <a:rPr lang="fr-CH" sz="4600" b="1" baseline="30000" dirty="0">
                <a:solidFill>
                  <a:srgbClr val="7F7F7F"/>
                </a:solidFill>
                <a:cs typeface="Arial" pitchFamily="34" charset="0"/>
              </a:rPr>
            </a:br>
            <a:r>
              <a:rPr lang="fr-FR" sz="2400" b="1" baseline="30000" dirty="0" smtClean="0"/>
              <a:t/>
            </a:r>
            <a:br>
              <a:rPr lang="fr-FR" sz="2400" b="1" baseline="30000" dirty="0" smtClean="0"/>
            </a:br>
            <a:r>
              <a:rPr lang="fr-FR" sz="2800" dirty="0" smtClean="0">
                <a:solidFill>
                  <a:srgbClr val="4DAD3D"/>
                </a:solidFill>
                <a:cs typeface="Arial" pitchFamily="34" charset="0"/>
              </a:rPr>
              <a:t/>
            </a:r>
            <a:br>
              <a:rPr lang="fr-FR" sz="2800" dirty="0" smtClean="0">
                <a:solidFill>
                  <a:srgbClr val="4DAD3D"/>
                </a:solidFill>
                <a:cs typeface="Arial" pitchFamily="34" charset="0"/>
              </a:rPr>
            </a:br>
            <a:r>
              <a:rPr lang="fr-FR" sz="2800" dirty="0">
                <a:solidFill>
                  <a:srgbClr val="4DAD3D"/>
                </a:solidFill>
                <a:cs typeface="Arial" pitchFamily="34" charset="0"/>
              </a:rPr>
              <a:t/>
            </a:r>
            <a:br>
              <a:rPr lang="fr-FR" sz="2800" dirty="0">
                <a:solidFill>
                  <a:srgbClr val="4DAD3D"/>
                </a:solidFill>
                <a:cs typeface="Arial" pitchFamily="34" charset="0"/>
              </a:rPr>
            </a:br>
            <a:r>
              <a:rPr lang="fr-FR" sz="3100" dirty="0" smtClean="0">
                <a:solidFill>
                  <a:srgbClr val="4DAD3D"/>
                </a:solidFill>
                <a:cs typeface="Arial" pitchFamily="34" charset="0"/>
              </a:rPr>
              <a:t/>
            </a:r>
            <a:br>
              <a:rPr lang="fr-FR" sz="3100" dirty="0" smtClean="0">
                <a:solidFill>
                  <a:srgbClr val="4DAD3D"/>
                </a:solidFill>
                <a:cs typeface="Arial" pitchFamily="34" charset="0"/>
              </a:rPr>
            </a:br>
            <a:r>
              <a:rPr lang="fr-FR" sz="4000" baseline="30000" dirty="0" smtClean="0"/>
              <a:t/>
            </a:r>
            <a:br>
              <a:rPr lang="fr-FR" sz="4000" baseline="30000" dirty="0" smtClean="0"/>
            </a:br>
            <a:endParaRPr lang="fr-FR" sz="4000" dirty="0" smtClean="0"/>
          </a:p>
        </p:txBody>
      </p:sp>
      <p:sp>
        <p:nvSpPr>
          <p:cNvPr id="3075" name="ZoneTexte 8"/>
          <p:cNvSpPr txBox="1">
            <a:spLocks noChangeArrowheads="1"/>
          </p:cNvSpPr>
          <p:nvPr/>
        </p:nvSpPr>
        <p:spPr bwMode="auto">
          <a:xfrm>
            <a:off x="304800" y="6138809"/>
            <a:ext cx="47537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1200" b="1" baseline="0" dirty="0" smtClean="0">
                <a:solidFill>
                  <a:srgbClr val="347529"/>
                </a:solidFill>
              </a:rPr>
              <a:t>Centre </a:t>
            </a:r>
            <a:r>
              <a:rPr lang="fr-FR" sz="1200" b="1" baseline="0" dirty="0">
                <a:solidFill>
                  <a:srgbClr val="347529"/>
                </a:solidFill>
              </a:rPr>
              <a:t>de compétence du SITG – </a:t>
            </a:r>
            <a:r>
              <a:rPr lang="fr-FR" sz="1200" b="1" baseline="0" dirty="0" smtClean="0">
                <a:solidFill>
                  <a:srgbClr val="347529"/>
                </a:solidFill>
              </a:rPr>
              <a:t>SGOI/DETA </a:t>
            </a:r>
            <a:r>
              <a:rPr lang="fr-FR" sz="1200" b="1" baseline="0" dirty="0">
                <a:solidFill>
                  <a:srgbClr val="347529"/>
                </a:solidFill>
              </a:rPr>
              <a:t>– Etat de Genève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785091" y="1516590"/>
            <a:ext cx="8285018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lvl="1" indent="-457200" eaLnBrk="1" hangingPunct="1">
              <a:buFont typeface="Arial" pitchFamily="34" charset="0"/>
              <a:buChar char="•"/>
            </a:pPr>
            <a:endParaRPr lang="fr-CH" sz="1800" baseline="0" dirty="0" smtClean="0">
              <a:solidFill>
                <a:srgbClr val="7F7F7F"/>
              </a:solidFill>
              <a:latin typeface="Arial Bold"/>
            </a:endParaRPr>
          </a:p>
          <a:p>
            <a:pPr marL="914400" lvl="1" indent="-457200" eaLnBrk="1" hangingPunct="1">
              <a:buFont typeface="Arial" pitchFamily="34" charset="0"/>
              <a:buChar char="•"/>
            </a:pPr>
            <a:r>
              <a:rPr lang="fr-CH" sz="1800" baseline="0" dirty="0" smtClean="0">
                <a:solidFill>
                  <a:srgbClr val="7F7F7F"/>
                </a:solidFill>
                <a:latin typeface="Arial Bold"/>
              </a:rPr>
              <a:t>Comment obtenir physiquement une donnée ?</a:t>
            </a:r>
          </a:p>
          <a:p>
            <a:pPr marL="914400" lvl="1" indent="-457200" eaLnBrk="1" hangingPunct="1">
              <a:buFont typeface="Arial" pitchFamily="34" charset="0"/>
              <a:buChar char="•"/>
            </a:pPr>
            <a:endParaRPr lang="fr-CH" sz="2400" baseline="0" dirty="0">
              <a:solidFill>
                <a:srgbClr val="7F7F7F"/>
              </a:solidFill>
              <a:latin typeface="Arial Bold"/>
            </a:endParaRPr>
          </a:p>
          <a:p>
            <a:pPr marL="1314450" lvl="2" indent="-457200" eaLnBrk="1" hangingPunct="1">
              <a:buFont typeface="Wingdings" pitchFamily="2" charset="2"/>
              <a:buChar char="ü"/>
            </a:pPr>
            <a:endParaRPr lang="fr-CH" sz="2400" baseline="0" dirty="0" smtClean="0">
              <a:solidFill>
                <a:srgbClr val="7F7F7F"/>
              </a:solidFill>
              <a:latin typeface="Arial Bold"/>
            </a:endParaRPr>
          </a:p>
          <a:p>
            <a:pPr marL="914400" lvl="1" indent="-457200" eaLnBrk="1" hangingPunct="1">
              <a:buFont typeface="Arial" pitchFamily="34" charset="0"/>
              <a:buChar char="•"/>
            </a:pPr>
            <a:endParaRPr lang="fr-CH" sz="2400" baseline="0" dirty="0" smtClean="0">
              <a:solidFill>
                <a:srgbClr val="7F7F7F"/>
              </a:solidFill>
              <a:latin typeface="Arial Bold"/>
            </a:endParaRPr>
          </a:p>
          <a:p>
            <a:pPr marL="914400" lvl="1" indent="-457200" eaLnBrk="1" hangingPunct="1">
              <a:buFont typeface="Arial" pitchFamily="34" charset="0"/>
              <a:buChar char="•"/>
            </a:pPr>
            <a:endParaRPr lang="fr-CH" sz="2400" baseline="0" dirty="0">
              <a:solidFill>
                <a:srgbClr val="7F7F7F"/>
              </a:solidFill>
              <a:latin typeface="Arial Bold"/>
            </a:endParaRPr>
          </a:p>
          <a:p>
            <a:pPr marL="914400" lvl="1" indent="-457200" eaLnBrk="1" hangingPunct="1">
              <a:buFont typeface="Arial" pitchFamily="34" charset="0"/>
              <a:buChar char="•"/>
            </a:pPr>
            <a:endParaRPr lang="fr-CH" sz="800" baseline="0" dirty="0" smtClean="0">
              <a:solidFill>
                <a:srgbClr val="7F7F7F"/>
              </a:solidFill>
              <a:latin typeface="Arial Bold"/>
            </a:endParaRPr>
          </a:p>
          <a:p>
            <a:pPr marL="914400" lvl="1" indent="-457200" eaLnBrk="1" hangingPunct="1">
              <a:buFont typeface="Arial" pitchFamily="34" charset="0"/>
              <a:buChar char="•"/>
            </a:pPr>
            <a:endParaRPr lang="fr-CH" sz="800" baseline="0" dirty="0" smtClean="0">
              <a:solidFill>
                <a:srgbClr val="7F7F7F"/>
              </a:solidFill>
              <a:latin typeface="Arial Bold"/>
            </a:endParaRPr>
          </a:p>
          <a:p>
            <a:pPr marL="914400" lvl="1" indent="-457200" eaLnBrk="1" hangingPunct="1">
              <a:buFont typeface="Arial" pitchFamily="34" charset="0"/>
              <a:buChar char="•"/>
            </a:pPr>
            <a:endParaRPr lang="fr-CH" sz="800" baseline="0" dirty="0">
              <a:solidFill>
                <a:srgbClr val="7F7F7F"/>
              </a:solidFill>
              <a:latin typeface="Arial Bold"/>
            </a:endParaRPr>
          </a:p>
          <a:p>
            <a:pPr marL="914400" lvl="1" indent="-457200" eaLnBrk="1" hangingPunct="1">
              <a:buFont typeface="Arial" pitchFamily="34" charset="0"/>
              <a:buChar char="•"/>
            </a:pPr>
            <a:endParaRPr lang="fr-CH" sz="800" baseline="0" dirty="0" smtClean="0">
              <a:solidFill>
                <a:srgbClr val="7F7F7F"/>
              </a:solidFill>
              <a:latin typeface="Arial Bold"/>
            </a:endParaRPr>
          </a:p>
          <a:p>
            <a:pPr marL="914400" lvl="1" indent="-457200" eaLnBrk="1" hangingPunct="1">
              <a:buFont typeface="Arial" pitchFamily="34" charset="0"/>
              <a:buChar char="•"/>
            </a:pPr>
            <a:r>
              <a:rPr lang="fr-CH" sz="1800" baseline="0" dirty="0" smtClean="0">
                <a:solidFill>
                  <a:srgbClr val="7F7F7F"/>
                </a:solidFill>
                <a:latin typeface="Arial Bold"/>
              </a:rPr>
              <a:t>Comment accéder aux données au travers des services en ligne ?</a:t>
            </a:r>
          </a:p>
          <a:p>
            <a:pPr marL="914400" lvl="1" indent="-457200" eaLnBrk="1" hangingPunct="1">
              <a:buFont typeface="Arial" pitchFamily="34" charset="0"/>
              <a:buChar char="•"/>
            </a:pPr>
            <a:endParaRPr lang="fr-CH" sz="2400" baseline="0" dirty="0">
              <a:solidFill>
                <a:srgbClr val="7F7F7F"/>
              </a:solidFill>
              <a:latin typeface="Arial Bold"/>
            </a:endParaRPr>
          </a:p>
          <a:p>
            <a:pPr eaLnBrk="1" hangingPunct="1"/>
            <a:endParaRPr lang="fr-CH" sz="2400" baseline="0" dirty="0">
              <a:solidFill>
                <a:srgbClr val="7F7F7F"/>
              </a:solidFill>
              <a:latin typeface="Arial Bold"/>
            </a:endParaRPr>
          </a:p>
          <a:p>
            <a:pPr eaLnBrk="1" hangingPunct="1"/>
            <a:endParaRPr lang="fr-CH" sz="2400" baseline="0" dirty="0">
              <a:solidFill>
                <a:srgbClr val="7F7F7F"/>
              </a:solidFill>
              <a:latin typeface="Arial Bold"/>
            </a:endParaRPr>
          </a:p>
          <a:p>
            <a:pPr eaLnBrk="1" hangingPunct="1"/>
            <a:endParaRPr lang="fr-CH" sz="2400" baseline="0" dirty="0" smtClean="0">
              <a:solidFill>
                <a:srgbClr val="7F7F7F"/>
              </a:solidFill>
              <a:latin typeface="Arial Bold"/>
            </a:endParaRPr>
          </a:p>
        </p:txBody>
      </p:sp>
      <p:pic>
        <p:nvPicPr>
          <p:cNvPr id="1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939" y="2172927"/>
            <a:ext cx="1827817" cy="186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29" y="2184684"/>
            <a:ext cx="1857701" cy="193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705" y="2193920"/>
            <a:ext cx="1862166" cy="186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704" y="4402987"/>
            <a:ext cx="2889020" cy="121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537" y="4402987"/>
            <a:ext cx="2947334" cy="118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917575" y="529972"/>
            <a:ext cx="7667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3600" b="1" dirty="0" smtClean="0">
                <a:solidFill>
                  <a:srgbClr val="7F7F7F"/>
                </a:solidFill>
              </a:rPr>
              <a:t>Mise à disposition des données 3D</a:t>
            </a:r>
            <a:endParaRPr lang="fr-FR" sz="1800" dirty="0">
              <a:solidFill>
                <a:srgbClr val="7F7F7F"/>
              </a:solidFill>
            </a:endParaRPr>
          </a:p>
        </p:txBody>
      </p:sp>
      <p:pic>
        <p:nvPicPr>
          <p:cNvPr id="1026" name="Picture 2" descr="S:\UO2929\24_SITG\08_Documentations\Identité_visuelle_2011\opendata_sitg_grand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49" y="991637"/>
            <a:ext cx="1745572" cy="32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75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900113" y="549275"/>
            <a:ext cx="7354887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fr-FR" sz="3600" b="1" baseline="30000" dirty="0" smtClean="0">
                <a:solidFill>
                  <a:srgbClr val="7F7F7F"/>
                </a:solidFill>
              </a:rPr>
              <a:t>Mise à disposition des données 3D</a:t>
            </a:r>
            <a:endParaRPr lang="fr-FR" sz="3600" b="1" dirty="0" smtClean="0">
              <a:solidFill>
                <a:srgbClr val="7F7F7F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214651" y="1703695"/>
            <a:ext cx="7961478" cy="477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4FCC4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defTabSz="914400">
              <a:lnSpc>
                <a:spcPct val="150000"/>
              </a:lnSpc>
            </a:pPr>
            <a:endParaRPr lang="fr-CH" sz="1800" i="1" dirty="0">
              <a:solidFill>
                <a:srgbClr val="808080"/>
              </a:solidFill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428626" y="1114426"/>
            <a:ext cx="8077200" cy="551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4FCC4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422525" lvl="3" algn="l" defTabSz="914400">
              <a:lnSpc>
                <a:spcPct val="150000"/>
              </a:lnSpc>
              <a:tabLst>
                <a:tab pos="809625" algn="l"/>
              </a:tabLst>
            </a:pPr>
            <a:r>
              <a:rPr lang="fr-FR" sz="2400" b="1" dirty="0" smtClean="0">
                <a:solidFill>
                  <a:srgbClr val="7F7F7F"/>
                </a:solidFill>
              </a:rPr>
              <a:t>Le </a:t>
            </a:r>
            <a:r>
              <a:rPr lang="fr-FR" sz="2400" b="1" dirty="0">
                <a:solidFill>
                  <a:srgbClr val="7F7F7F"/>
                </a:solidFill>
              </a:rPr>
              <a:t>catalogue de </a:t>
            </a:r>
            <a:r>
              <a:rPr lang="fr-FR" sz="2400" b="1" dirty="0" smtClean="0">
                <a:solidFill>
                  <a:srgbClr val="7F7F7F"/>
                </a:solidFill>
              </a:rPr>
              <a:t>données</a:t>
            </a:r>
          </a:p>
          <a:p>
            <a:pPr marL="2422525" lvl="3" algn="l" defTabSz="914400">
              <a:tabLst>
                <a:tab pos="809625" algn="l"/>
              </a:tabLst>
            </a:pPr>
            <a:r>
              <a:rPr lang="fr-CH" altLang="fr-FR" sz="1800" dirty="0">
                <a:solidFill>
                  <a:srgbClr val="808080"/>
                </a:solidFill>
                <a:latin typeface="Arial Bold"/>
              </a:rPr>
              <a:t>Téléchargement des données vecteur en libre accès sur l'ensemble du territoire. </a:t>
            </a:r>
          </a:p>
          <a:p>
            <a:pPr marL="2422525" lvl="3" algn="l" defTabSz="914400">
              <a:tabLst>
                <a:tab pos="809625" algn="l"/>
              </a:tabLst>
            </a:pPr>
            <a:endParaRPr lang="fr-CH" altLang="fr-FR" sz="1200" dirty="0">
              <a:solidFill>
                <a:srgbClr val="808080"/>
              </a:solidFill>
              <a:latin typeface="Arial Bold"/>
            </a:endParaRPr>
          </a:p>
          <a:p>
            <a:pPr marL="2422525" lvl="3" algn="l" defTabSz="914400">
              <a:tabLst>
                <a:tab pos="809625" algn="l"/>
              </a:tabLst>
            </a:pPr>
            <a:r>
              <a:rPr lang="fr-CH" altLang="fr-FR" sz="1800" dirty="0">
                <a:solidFill>
                  <a:srgbClr val="808080"/>
                </a:solidFill>
                <a:latin typeface="Arial Bold"/>
              </a:rPr>
              <a:t>Chaque </a:t>
            </a:r>
            <a:r>
              <a:rPr lang="fr-CH" altLang="fr-FR" sz="1800" dirty="0" smtClean="0">
                <a:solidFill>
                  <a:srgbClr val="808080"/>
                </a:solidFill>
                <a:latin typeface="Arial Bold"/>
              </a:rPr>
              <a:t>semaine, </a:t>
            </a:r>
            <a:r>
              <a:rPr lang="fr-CH" altLang="fr-FR" sz="1800" dirty="0">
                <a:solidFill>
                  <a:srgbClr val="808080"/>
                </a:solidFill>
                <a:latin typeface="Arial Bold"/>
              </a:rPr>
              <a:t>un </a:t>
            </a:r>
            <a:r>
              <a:rPr lang="fr-CH" altLang="fr-FR" sz="1800" dirty="0" smtClean="0">
                <a:solidFill>
                  <a:srgbClr val="808080"/>
                </a:solidFill>
                <a:latin typeface="Arial Bold"/>
              </a:rPr>
              <a:t>traitement </a:t>
            </a:r>
            <a:r>
              <a:rPr lang="fr-CH" altLang="fr-FR" sz="1800" dirty="0">
                <a:solidFill>
                  <a:srgbClr val="808080"/>
                </a:solidFill>
                <a:latin typeface="Arial Bold"/>
              </a:rPr>
              <a:t>met à jour les données du </a:t>
            </a:r>
            <a:r>
              <a:rPr lang="fr-CH" altLang="fr-FR" sz="1800" dirty="0" smtClean="0">
                <a:solidFill>
                  <a:srgbClr val="808080"/>
                </a:solidFill>
                <a:latin typeface="Arial Bold"/>
              </a:rPr>
              <a:t>SITG et les décline </a:t>
            </a:r>
            <a:r>
              <a:rPr lang="fr-CH" altLang="fr-FR" sz="1800" dirty="0">
                <a:solidFill>
                  <a:srgbClr val="808080"/>
                </a:solidFill>
                <a:latin typeface="Arial Bold"/>
              </a:rPr>
              <a:t>dans différents formats. Les données sont alors </a:t>
            </a:r>
            <a:r>
              <a:rPr lang="fr-CH" altLang="fr-FR" sz="1800" dirty="0" smtClean="0">
                <a:solidFill>
                  <a:srgbClr val="808080"/>
                </a:solidFill>
                <a:latin typeface="Arial Bold"/>
              </a:rPr>
              <a:t>compressées dans une archive ZIP </a:t>
            </a:r>
            <a:r>
              <a:rPr lang="fr-CH" altLang="fr-FR" sz="1800" dirty="0">
                <a:solidFill>
                  <a:srgbClr val="808080"/>
                </a:solidFill>
                <a:latin typeface="Arial Bold"/>
              </a:rPr>
              <a:t>et placées </a:t>
            </a:r>
            <a:r>
              <a:rPr lang="fr-CH" altLang="fr-FR" sz="1800" dirty="0" smtClean="0">
                <a:solidFill>
                  <a:srgbClr val="808080"/>
                </a:solidFill>
                <a:latin typeface="Arial Bold"/>
              </a:rPr>
              <a:t>la </a:t>
            </a:r>
            <a:r>
              <a:rPr lang="fr-CH" altLang="fr-FR" sz="1800" dirty="0">
                <a:solidFill>
                  <a:srgbClr val="808080"/>
                </a:solidFill>
                <a:latin typeface="Arial Bold"/>
              </a:rPr>
              <a:t>plateforme </a:t>
            </a:r>
            <a:r>
              <a:rPr lang="fr-CH" altLang="fr-FR" sz="1800" dirty="0" smtClean="0">
                <a:solidFill>
                  <a:srgbClr val="808080"/>
                </a:solidFill>
                <a:latin typeface="Arial Bold"/>
              </a:rPr>
              <a:t>web du SITG</a:t>
            </a:r>
            <a:r>
              <a:rPr lang="fr-CH" altLang="fr-FR" sz="1800" dirty="0">
                <a:solidFill>
                  <a:srgbClr val="808080"/>
                </a:solidFill>
                <a:latin typeface="Arial Bold"/>
              </a:rPr>
              <a:t>. L'utilisateur peut ainsi instantanément télécharger les données depuis le catalogue.</a:t>
            </a:r>
          </a:p>
          <a:p>
            <a:pPr marL="2422525" lvl="3" algn="l" defTabSz="914400">
              <a:tabLst>
                <a:tab pos="809625" algn="l"/>
              </a:tabLst>
            </a:pPr>
            <a:endParaRPr lang="fr-CH" altLang="fr-FR" sz="2000" dirty="0" smtClean="0">
              <a:solidFill>
                <a:srgbClr val="808080"/>
              </a:solidFill>
              <a:latin typeface="Arial Bold"/>
            </a:endParaRPr>
          </a:p>
          <a:p>
            <a:pPr marL="447675" lvl="3" algn="l" defTabSz="914400">
              <a:lnSpc>
                <a:spcPct val="150000"/>
              </a:lnSpc>
              <a:tabLst>
                <a:tab pos="809625" algn="l"/>
              </a:tabLst>
            </a:pPr>
            <a:r>
              <a:rPr lang="fr-CH" altLang="fr-FR" sz="2400" dirty="0" smtClean="0">
                <a:solidFill>
                  <a:srgbClr val="808080"/>
                </a:solidFill>
                <a:latin typeface="Arial Bold"/>
              </a:rPr>
              <a:t>Formats disponibles</a:t>
            </a:r>
          </a:p>
          <a:p>
            <a:pPr marL="447675" lvl="3" algn="l" defTabSz="914400">
              <a:lnSpc>
                <a:spcPct val="150000"/>
              </a:lnSpc>
              <a:tabLst>
                <a:tab pos="809625" algn="l"/>
              </a:tabLst>
            </a:pPr>
            <a:endParaRPr lang="fr-CH" altLang="fr-FR" sz="1200" dirty="0" smtClean="0">
              <a:solidFill>
                <a:srgbClr val="808080"/>
              </a:solidFill>
              <a:latin typeface="Arial Bold"/>
            </a:endParaRPr>
          </a:p>
          <a:p>
            <a:pPr marL="733425" lvl="3" indent="-285750" algn="l" defTabSz="914400">
              <a:buFont typeface="Arial" panose="020B0604020202020204" pitchFamily="34" charset="0"/>
              <a:buChar char="•"/>
              <a:tabLst>
                <a:tab pos="809625" algn="l"/>
              </a:tabLst>
            </a:pPr>
            <a:r>
              <a:rPr lang="fr-CH" altLang="fr-FR" sz="1800" dirty="0" smtClean="0">
                <a:solidFill>
                  <a:srgbClr val="808080"/>
                </a:solidFill>
                <a:latin typeface="Arial Bold"/>
              </a:rPr>
              <a:t>SHAPE </a:t>
            </a:r>
            <a:r>
              <a:rPr lang="fr-CH" altLang="fr-FR" sz="1800" dirty="0">
                <a:solidFill>
                  <a:srgbClr val="808080"/>
                </a:solidFill>
                <a:latin typeface="Arial Bold"/>
              </a:rPr>
              <a:t>(</a:t>
            </a:r>
            <a:r>
              <a:rPr lang="fr-CH" altLang="fr-FR" sz="1800" dirty="0" smtClean="0">
                <a:solidFill>
                  <a:srgbClr val="808080"/>
                </a:solidFill>
                <a:latin typeface="Arial Bold"/>
              </a:rPr>
              <a:t>ESRI)</a:t>
            </a:r>
            <a:br>
              <a:rPr lang="fr-CH" altLang="fr-FR" sz="1800" dirty="0" smtClean="0">
                <a:solidFill>
                  <a:srgbClr val="808080"/>
                </a:solidFill>
                <a:latin typeface="Arial Bold"/>
              </a:rPr>
            </a:br>
            <a:r>
              <a:rPr lang="fr-CH" altLang="fr-FR" i="1" dirty="0" smtClean="0">
                <a:solidFill>
                  <a:srgbClr val="808080"/>
                </a:solidFill>
                <a:latin typeface="Arial Bold"/>
              </a:rPr>
              <a:t>Standard "de facto" reconnu par un grand nombre de logiciels libres ou non et dont le format est décrit par ESRI</a:t>
            </a:r>
          </a:p>
          <a:p>
            <a:pPr marL="447675" lvl="3" algn="l" defTabSz="914400">
              <a:tabLst>
                <a:tab pos="809625" algn="l"/>
              </a:tabLst>
            </a:pPr>
            <a:endParaRPr lang="fr-CH" altLang="fr-FR" i="1" dirty="0" smtClean="0">
              <a:solidFill>
                <a:srgbClr val="808080"/>
              </a:solidFill>
              <a:latin typeface="Arial Bold"/>
            </a:endParaRPr>
          </a:p>
          <a:p>
            <a:pPr marL="733425" lvl="3" indent="-285750" algn="l" defTabSz="914400">
              <a:buFont typeface="Arial" panose="020B0604020202020204" pitchFamily="34" charset="0"/>
              <a:buChar char="•"/>
              <a:tabLst>
                <a:tab pos="809625" algn="l"/>
              </a:tabLst>
            </a:pPr>
            <a:r>
              <a:rPr lang="fr-CH" altLang="fr-FR" sz="1800" dirty="0" err="1" smtClean="0">
                <a:solidFill>
                  <a:srgbClr val="808080"/>
                </a:solidFill>
                <a:latin typeface="Arial Bold"/>
              </a:rPr>
              <a:t>Geodatabase</a:t>
            </a:r>
            <a:r>
              <a:rPr lang="fr-CH" altLang="fr-FR" sz="1800" dirty="0" smtClean="0">
                <a:solidFill>
                  <a:srgbClr val="808080"/>
                </a:solidFill>
                <a:latin typeface="Arial Bold"/>
              </a:rPr>
              <a:t>-file </a:t>
            </a:r>
            <a:r>
              <a:rPr lang="fr-CH" altLang="fr-FR" sz="1800" dirty="0">
                <a:solidFill>
                  <a:srgbClr val="808080"/>
                </a:solidFill>
                <a:latin typeface="Arial Bold"/>
              </a:rPr>
              <a:t>(</a:t>
            </a:r>
            <a:r>
              <a:rPr lang="fr-CH" altLang="fr-FR" sz="1800" dirty="0" smtClean="0">
                <a:solidFill>
                  <a:srgbClr val="808080"/>
                </a:solidFill>
                <a:latin typeface="Arial Bold"/>
              </a:rPr>
              <a:t>ESRI)</a:t>
            </a:r>
            <a:br>
              <a:rPr lang="fr-CH" altLang="fr-FR" sz="1800" dirty="0" smtClean="0">
                <a:solidFill>
                  <a:srgbClr val="808080"/>
                </a:solidFill>
                <a:latin typeface="Arial Bold"/>
              </a:rPr>
            </a:br>
            <a:r>
              <a:rPr lang="fr-CH" altLang="fr-FR" i="1" dirty="0" smtClean="0">
                <a:solidFill>
                  <a:srgbClr val="808080"/>
                </a:solidFill>
                <a:latin typeface="Arial Bold"/>
              </a:rPr>
              <a:t>Format </a:t>
            </a:r>
            <a:r>
              <a:rPr lang="fr-CH" altLang="fr-FR" i="1" dirty="0">
                <a:solidFill>
                  <a:srgbClr val="808080"/>
                </a:solidFill>
                <a:latin typeface="Arial Bold"/>
              </a:rPr>
              <a:t>propriétaire à utiliser avec les outils de la gamme </a:t>
            </a:r>
            <a:r>
              <a:rPr lang="fr-CH" altLang="fr-FR" i="1" dirty="0" smtClean="0">
                <a:solidFill>
                  <a:srgbClr val="808080"/>
                </a:solidFill>
                <a:latin typeface="Arial Bold"/>
              </a:rPr>
              <a:t>ESRI</a:t>
            </a:r>
          </a:p>
          <a:p>
            <a:pPr marL="733425" lvl="3" indent="-285750" algn="l" defTabSz="914400">
              <a:buFont typeface="Arial" panose="020B0604020202020204" pitchFamily="34" charset="0"/>
              <a:buChar char="•"/>
              <a:tabLst>
                <a:tab pos="809625" algn="l"/>
              </a:tabLst>
            </a:pPr>
            <a:endParaRPr lang="fr-CH" altLang="fr-FR" i="1" dirty="0">
              <a:solidFill>
                <a:srgbClr val="808080"/>
              </a:solidFill>
              <a:latin typeface="Arial Bold"/>
            </a:endParaRPr>
          </a:p>
          <a:p>
            <a:pPr marL="733425" lvl="3" indent="-285750" algn="l" defTabSz="914400">
              <a:buFont typeface="Arial" panose="020B0604020202020204" pitchFamily="34" charset="0"/>
              <a:buChar char="•"/>
              <a:tabLst>
                <a:tab pos="809625" algn="l"/>
              </a:tabLst>
            </a:pPr>
            <a:r>
              <a:rPr lang="fr-CH" altLang="fr-FR" sz="1800" dirty="0" smtClean="0">
                <a:solidFill>
                  <a:srgbClr val="808080"/>
                </a:solidFill>
                <a:latin typeface="Arial Bold"/>
              </a:rPr>
              <a:t>GML</a:t>
            </a:r>
            <a:br>
              <a:rPr lang="fr-CH" altLang="fr-FR" sz="1800" dirty="0" smtClean="0">
                <a:solidFill>
                  <a:srgbClr val="808080"/>
                </a:solidFill>
                <a:latin typeface="Arial Bold"/>
              </a:rPr>
            </a:br>
            <a:r>
              <a:rPr lang="fr-CH" altLang="fr-FR" i="1" dirty="0" smtClean="0">
                <a:solidFill>
                  <a:srgbClr val="808080"/>
                </a:solidFill>
                <a:latin typeface="Arial Bold"/>
              </a:rPr>
              <a:t>Format </a:t>
            </a:r>
            <a:r>
              <a:rPr lang="fr-CH" altLang="fr-FR" i="1" dirty="0">
                <a:solidFill>
                  <a:srgbClr val="808080"/>
                </a:solidFill>
                <a:latin typeface="Arial Bold"/>
              </a:rPr>
              <a:t>standard développé par l'Open </a:t>
            </a:r>
            <a:r>
              <a:rPr lang="fr-CH" altLang="fr-FR" i="1" dirty="0" err="1">
                <a:solidFill>
                  <a:srgbClr val="808080"/>
                </a:solidFill>
                <a:latin typeface="Arial Bold"/>
              </a:rPr>
              <a:t>Geospatial</a:t>
            </a:r>
            <a:r>
              <a:rPr lang="fr-CH" altLang="fr-FR" i="1" dirty="0">
                <a:solidFill>
                  <a:srgbClr val="808080"/>
                </a:solidFill>
                <a:latin typeface="Arial Bold"/>
              </a:rPr>
              <a:t> Consortium (OGC</a:t>
            </a:r>
            <a:r>
              <a:rPr lang="fr-CH" altLang="fr-FR" i="1" dirty="0" smtClean="0">
                <a:solidFill>
                  <a:srgbClr val="808080"/>
                </a:solidFill>
                <a:latin typeface="Arial Bold"/>
              </a:rPr>
              <a:t>).</a:t>
            </a:r>
            <a:r>
              <a:rPr lang="fr-CH" altLang="fr-FR" sz="1800" dirty="0" smtClean="0">
                <a:solidFill>
                  <a:srgbClr val="808080"/>
                </a:solidFill>
                <a:latin typeface="Arial Bold"/>
              </a:rPr>
              <a:t> </a:t>
            </a:r>
          </a:p>
          <a:p>
            <a:pPr marL="733425" lvl="3" indent="-285750" algn="l" defTabSz="914400">
              <a:buFont typeface="Arial" panose="020B0604020202020204" pitchFamily="34" charset="0"/>
              <a:buChar char="•"/>
              <a:tabLst>
                <a:tab pos="809625" algn="l"/>
              </a:tabLst>
            </a:pPr>
            <a:endParaRPr lang="fr-CH" altLang="fr-FR" sz="1800" dirty="0">
              <a:solidFill>
                <a:srgbClr val="808080"/>
              </a:solidFill>
              <a:latin typeface="Arial Bold"/>
            </a:endParaRPr>
          </a:p>
          <a:p>
            <a:pPr marL="733425" lvl="3" indent="-285750" algn="l" defTabSz="914400">
              <a:buFont typeface="Arial" panose="020B0604020202020204" pitchFamily="34" charset="0"/>
              <a:buChar char="•"/>
              <a:tabLst>
                <a:tab pos="809625" algn="l"/>
              </a:tabLst>
            </a:pPr>
            <a:r>
              <a:rPr lang="fr-CH" altLang="fr-FR" sz="1800" dirty="0" smtClean="0">
                <a:solidFill>
                  <a:srgbClr val="808080"/>
                </a:solidFill>
                <a:latin typeface="Arial Bold"/>
              </a:rPr>
              <a:t>KML</a:t>
            </a:r>
            <a:br>
              <a:rPr lang="fr-CH" altLang="fr-FR" sz="1800" dirty="0" smtClean="0">
                <a:solidFill>
                  <a:srgbClr val="808080"/>
                </a:solidFill>
                <a:latin typeface="Arial Bold"/>
              </a:rPr>
            </a:br>
            <a:r>
              <a:rPr lang="fr-CH" altLang="fr-FR" i="1" dirty="0" smtClean="0">
                <a:solidFill>
                  <a:srgbClr val="808080"/>
                </a:solidFill>
                <a:latin typeface="Arial Bold"/>
              </a:rPr>
              <a:t>Standard </a:t>
            </a:r>
            <a:r>
              <a:rPr lang="fr-CH" altLang="fr-FR" i="1" dirty="0">
                <a:solidFill>
                  <a:srgbClr val="808080"/>
                </a:solidFill>
                <a:latin typeface="Arial Bold"/>
              </a:rPr>
              <a:t>également de l'OGC. Ce format s'utilise facilement avec Google-</a:t>
            </a:r>
            <a:r>
              <a:rPr lang="fr-CH" altLang="fr-FR" i="1" dirty="0" err="1">
                <a:solidFill>
                  <a:srgbClr val="808080"/>
                </a:solidFill>
                <a:latin typeface="Arial Bold"/>
              </a:rPr>
              <a:t>Earth</a:t>
            </a:r>
            <a:r>
              <a:rPr lang="fr-CH" altLang="fr-FR" i="1" dirty="0">
                <a:solidFill>
                  <a:srgbClr val="808080"/>
                </a:solidFill>
                <a:latin typeface="Arial Bold"/>
              </a:rPr>
              <a:t>. </a:t>
            </a:r>
            <a:endParaRPr lang="fr-CH" altLang="fr-FR" i="1" dirty="0" smtClean="0">
              <a:solidFill>
                <a:srgbClr val="808080"/>
              </a:solidFill>
              <a:latin typeface="Arial Bold"/>
            </a:endParaRPr>
          </a:p>
          <a:p>
            <a:pPr marL="733425" lvl="3" indent="-285750" algn="l" defTabSz="914400">
              <a:buFont typeface="Arial" panose="020B0604020202020204" pitchFamily="34" charset="0"/>
              <a:buChar char="•"/>
              <a:tabLst>
                <a:tab pos="809625" algn="l"/>
              </a:tabLst>
            </a:pPr>
            <a:endParaRPr lang="fr-CH" altLang="fr-FR" sz="1800" dirty="0">
              <a:solidFill>
                <a:srgbClr val="808080"/>
              </a:solidFill>
              <a:latin typeface="Arial Bold"/>
            </a:endParaRPr>
          </a:p>
          <a:p>
            <a:pPr marL="733425" lvl="3" indent="-285750" algn="l" defTabSz="914400">
              <a:buFont typeface="Arial" panose="020B0604020202020204" pitchFamily="34" charset="0"/>
              <a:buChar char="•"/>
              <a:tabLst>
                <a:tab pos="809625" algn="l"/>
              </a:tabLst>
            </a:pPr>
            <a:r>
              <a:rPr lang="fr-CH" altLang="fr-FR" sz="1800" dirty="0" smtClean="0">
                <a:solidFill>
                  <a:srgbClr val="808080"/>
                </a:solidFill>
                <a:latin typeface="Arial Bold"/>
              </a:rPr>
              <a:t>CSV</a:t>
            </a:r>
            <a:br>
              <a:rPr lang="fr-CH" altLang="fr-FR" sz="1800" dirty="0" smtClean="0">
                <a:solidFill>
                  <a:srgbClr val="808080"/>
                </a:solidFill>
                <a:latin typeface="Arial Bold"/>
              </a:rPr>
            </a:br>
            <a:r>
              <a:rPr lang="fr-CH" altLang="fr-FR" i="1" dirty="0" smtClean="0">
                <a:solidFill>
                  <a:srgbClr val="808080"/>
                </a:solidFill>
                <a:latin typeface="Arial Bold"/>
              </a:rPr>
              <a:t>Fichier </a:t>
            </a:r>
            <a:r>
              <a:rPr lang="fr-CH" altLang="fr-FR" i="1" dirty="0">
                <a:solidFill>
                  <a:srgbClr val="808080"/>
                </a:solidFill>
                <a:latin typeface="Arial Bold"/>
              </a:rPr>
              <a:t>texte comportant les données attributaires organisées sous la forme d’un tableau avec comme séparateur de valeurs des "</a:t>
            </a:r>
            <a:r>
              <a:rPr lang="fr-CH" altLang="fr-FR" i="1" dirty="0" smtClean="0">
                <a:solidFill>
                  <a:srgbClr val="808080"/>
                </a:solidFill>
                <a:latin typeface="Arial Bold"/>
              </a:rPr>
              <a:t>points-virgules"</a:t>
            </a:r>
          </a:p>
        </p:txBody>
      </p:sp>
      <p:pic>
        <p:nvPicPr>
          <p:cNvPr id="5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7"/>
          <a:stretch/>
        </p:blipFill>
        <p:spPr bwMode="auto">
          <a:xfrm>
            <a:off x="900113" y="1114426"/>
            <a:ext cx="1827817" cy="140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38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66" y="560432"/>
            <a:ext cx="7101067" cy="565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52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1087" r="5723" b="3184"/>
          <a:stretch/>
        </p:blipFill>
        <p:spPr bwMode="auto">
          <a:xfrm>
            <a:off x="335256" y="1123950"/>
            <a:ext cx="8473488" cy="487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72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214651" y="1703695"/>
            <a:ext cx="7961478" cy="477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4FCC4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defTabSz="914400">
              <a:lnSpc>
                <a:spcPct val="150000"/>
              </a:lnSpc>
            </a:pPr>
            <a:endParaRPr lang="fr-CH" sz="1800" i="1" dirty="0">
              <a:solidFill>
                <a:srgbClr val="808080"/>
              </a:solidFill>
            </a:endParaRPr>
          </a:p>
        </p:txBody>
      </p:sp>
      <p:pic>
        <p:nvPicPr>
          <p:cNvPr id="6" name="Picture 3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87"/>
          <a:stretch/>
        </p:blipFill>
        <p:spPr bwMode="auto">
          <a:xfrm>
            <a:off x="900113" y="1114426"/>
            <a:ext cx="1857701" cy="140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72" y="2708325"/>
            <a:ext cx="7286249" cy="2941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428626" y="1114426"/>
            <a:ext cx="7981949" cy="551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4FCC4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422525" lvl="3" algn="l" defTabSz="914400">
              <a:lnSpc>
                <a:spcPct val="150000"/>
              </a:lnSpc>
              <a:tabLst>
                <a:tab pos="809625" algn="l"/>
              </a:tabLst>
            </a:pPr>
            <a:r>
              <a:rPr lang="fr-FR" sz="2400" b="1" dirty="0" smtClean="0">
                <a:solidFill>
                  <a:srgbClr val="7F7F7F"/>
                </a:solidFill>
              </a:rPr>
              <a:t>L'extracteur de données</a:t>
            </a:r>
          </a:p>
          <a:p>
            <a:pPr marL="2422525" lvl="3" algn="l" defTabSz="914400">
              <a:tabLst>
                <a:tab pos="809625" algn="l"/>
              </a:tabLst>
            </a:pPr>
            <a:r>
              <a:rPr lang="fr-CH" altLang="fr-FR" sz="1800" dirty="0" smtClean="0">
                <a:solidFill>
                  <a:srgbClr val="808080"/>
                </a:solidFill>
                <a:latin typeface="Arial Bold"/>
              </a:rPr>
              <a:t>Téléchargement </a:t>
            </a:r>
            <a:r>
              <a:rPr lang="fr-CH" altLang="fr-FR" sz="1800" dirty="0">
                <a:solidFill>
                  <a:srgbClr val="808080"/>
                </a:solidFill>
                <a:latin typeface="Arial Bold"/>
              </a:rPr>
              <a:t>des données vecteur, raster ou lidar sur une portion du territoire, depuis la carte professionnelle du SITG</a:t>
            </a:r>
            <a:r>
              <a:rPr lang="fr-CH" altLang="fr-FR" sz="1800" dirty="0" smtClean="0">
                <a:solidFill>
                  <a:srgbClr val="808080"/>
                </a:solidFill>
                <a:latin typeface="Arial Bold"/>
              </a:rPr>
              <a:t>.</a:t>
            </a:r>
            <a:endParaRPr lang="fr-CH" altLang="fr-FR" sz="1800" dirty="0">
              <a:solidFill>
                <a:srgbClr val="808080"/>
              </a:solidFill>
              <a:latin typeface="Arial Bold"/>
            </a:endParaRPr>
          </a:p>
          <a:p>
            <a:pPr marL="2422525" lvl="3" algn="l" defTabSz="914400">
              <a:tabLst>
                <a:tab pos="809625" algn="l"/>
              </a:tabLst>
            </a:pPr>
            <a:endParaRPr lang="fr-CH" altLang="fr-FR" sz="1100" dirty="0">
              <a:solidFill>
                <a:srgbClr val="808080"/>
              </a:solidFill>
              <a:latin typeface="Arial Bold"/>
            </a:endParaRPr>
          </a:p>
          <a:p>
            <a:pPr marL="2422525" lvl="3" algn="l" defTabSz="914400">
              <a:tabLst>
                <a:tab pos="809625" algn="l"/>
              </a:tabLst>
            </a:pPr>
            <a:r>
              <a:rPr lang="fr-CH" altLang="fr-FR" sz="1800" dirty="0">
                <a:solidFill>
                  <a:srgbClr val="808080"/>
                </a:solidFill>
                <a:latin typeface="Arial Bold"/>
              </a:rPr>
              <a:t>L'utilisateur </a:t>
            </a:r>
            <a:r>
              <a:rPr lang="fr-CH" altLang="fr-FR" sz="1800" dirty="0" smtClean="0">
                <a:solidFill>
                  <a:srgbClr val="808080"/>
                </a:solidFill>
                <a:latin typeface="Arial Bold"/>
              </a:rPr>
              <a:t>sélectionne un format et les données souhaitées, puis </a:t>
            </a:r>
            <a:r>
              <a:rPr lang="fr-CH" altLang="fr-FR" sz="1800" dirty="0">
                <a:solidFill>
                  <a:srgbClr val="808080"/>
                </a:solidFill>
                <a:latin typeface="Arial Bold"/>
              </a:rPr>
              <a:t>dessine un périmètre sur la carte. </a:t>
            </a:r>
            <a:r>
              <a:rPr lang="fr-CH" altLang="fr-FR" sz="1800" dirty="0" smtClean="0">
                <a:solidFill>
                  <a:srgbClr val="808080"/>
                </a:solidFill>
                <a:latin typeface="Arial Bold"/>
              </a:rPr>
              <a:t>L'extraction est produite en temps réel sur la plateforme SITG. En quelques secondes, le </a:t>
            </a:r>
            <a:r>
              <a:rPr lang="fr-CH" altLang="fr-FR" sz="1800" dirty="0">
                <a:solidFill>
                  <a:srgbClr val="808080"/>
                </a:solidFill>
                <a:latin typeface="Arial Bold"/>
              </a:rPr>
              <a:t>résultat </a:t>
            </a:r>
            <a:r>
              <a:rPr lang="fr-CH" altLang="fr-FR" sz="1800" dirty="0" smtClean="0">
                <a:solidFill>
                  <a:srgbClr val="808080"/>
                </a:solidFill>
                <a:latin typeface="Arial Bold"/>
              </a:rPr>
              <a:t>est disponible en téléchargement.</a:t>
            </a:r>
            <a:endParaRPr lang="fr-CH" altLang="fr-FR" sz="1800" dirty="0">
              <a:solidFill>
                <a:srgbClr val="808080"/>
              </a:solidFill>
              <a:latin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88187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214651" y="1703695"/>
            <a:ext cx="7961478" cy="477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4FCC4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defTabSz="914400">
              <a:lnSpc>
                <a:spcPct val="150000"/>
              </a:lnSpc>
            </a:pPr>
            <a:endParaRPr lang="fr-CH" sz="1800" i="1" dirty="0">
              <a:solidFill>
                <a:srgbClr val="808080"/>
              </a:solidFill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428626" y="1114426"/>
            <a:ext cx="7981949" cy="551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4FCC4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422525" lvl="3" algn="l" defTabSz="914400">
              <a:lnSpc>
                <a:spcPct val="150000"/>
              </a:lnSpc>
              <a:tabLst>
                <a:tab pos="809625" algn="l"/>
              </a:tabLst>
            </a:pPr>
            <a:r>
              <a:rPr lang="fr-CH" altLang="fr-FR" sz="1800" dirty="0" smtClean="0">
                <a:solidFill>
                  <a:srgbClr val="808080"/>
                </a:solidFill>
                <a:latin typeface="Arial Bold"/>
              </a:rPr>
              <a:t>.</a:t>
            </a:r>
            <a:endParaRPr lang="fr-CH" altLang="fr-FR" sz="1800" dirty="0">
              <a:solidFill>
                <a:srgbClr val="808080"/>
              </a:solidFill>
              <a:latin typeface="Arial 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1658" y="652761"/>
            <a:ext cx="6058329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algn="l" defTabSz="914400">
              <a:lnSpc>
                <a:spcPct val="150000"/>
              </a:lnSpc>
              <a:tabLst>
                <a:tab pos="809625" algn="l"/>
              </a:tabLst>
            </a:pPr>
            <a:r>
              <a:rPr lang="fr-FR" sz="2400" b="1" dirty="0" smtClean="0">
                <a:solidFill>
                  <a:srgbClr val="7F7F7F"/>
                </a:solidFill>
              </a:rPr>
              <a:t>Exemple d'une extraction d'une "</a:t>
            </a:r>
            <a:r>
              <a:rPr lang="fr-FR" sz="2400" b="1" smtClean="0">
                <a:solidFill>
                  <a:srgbClr val="7F7F7F"/>
                </a:solidFill>
              </a:rPr>
              <a:t>maquette blanche"</a:t>
            </a:r>
            <a:endParaRPr lang="fr-FR" sz="2400" b="1" dirty="0">
              <a:solidFill>
                <a:srgbClr val="7F7F7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52" y="1257656"/>
            <a:ext cx="7188896" cy="45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533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214651" y="1703695"/>
            <a:ext cx="7961478" cy="477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4FCC4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defTabSz="914400">
              <a:lnSpc>
                <a:spcPct val="150000"/>
              </a:lnSpc>
            </a:pPr>
            <a:endParaRPr lang="fr-CH" sz="1800" i="1" dirty="0">
              <a:solidFill>
                <a:srgbClr val="808080"/>
              </a:solidFill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428626" y="1114426"/>
            <a:ext cx="7981949" cy="551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4FCC4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422525" lvl="3" algn="l" defTabSz="914400">
              <a:lnSpc>
                <a:spcPct val="150000"/>
              </a:lnSpc>
              <a:tabLst>
                <a:tab pos="809625" algn="l"/>
              </a:tabLst>
            </a:pPr>
            <a:r>
              <a:rPr lang="fr-CH" altLang="fr-FR" sz="1800" dirty="0" smtClean="0">
                <a:solidFill>
                  <a:srgbClr val="808080"/>
                </a:solidFill>
                <a:latin typeface="Arial Bold"/>
              </a:rPr>
              <a:t>.</a:t>
            </a:r>
            <a:endParaRPr lang="fr-CH" altLang="fr-FR" sz="1800" dirty="0">
              <a:solidFill>
                <a:srgbClr val="808080"/>
              </a:solidFill>
              <a:latin typeface="Arial 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8626" y="652761"/>
            <a:ext cx="8346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algn="l" defTabSz="914400">
              <a:lnSpc>
                <a:spcPct val="150000"/>
              </a:lnSpc>
              <a:tabLst>
                <a:tab pos="809625" algn="l"/>
              </a:tabLst>
            </a:pPr>
            <a:r>
              <a:rPr lang="fr-FR" sz="2400" b="1" dirty="0" smtClean="0">
                <a:solidFill>
                  <a:srgbClr val="7F7F7F"/>
                </a:solidFill>
              </a:rPr>
              <a:t>Exemple d'une "maquette blanche" avec</a:t>
            </a:r>
            <a:r>
              <a:rPr lang="fr-FR" sz="2400" b="1" baseline="0" dirty="0" smtClean="0">
                <a:solidFill>
                  <a:srgbClr val="7F7F7F"/>
                </a:solidFill>
              </a:rPr>
              <a:t> </a:t>
            </a:r>
            <a:r>
              <a:rPr lang="fr-FR" sz="2400" b="1" dirty="0">
                <a:solidFill>
                  <a:srgbClr val="7F7F7F"/>
                </a:solidFill>
              </a:rPr>
              <a:t>intégration d'un projet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17" y="1854098"/>
            <a:ext cx="4130283" cy="332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63" y="1839210"/>
            <a:ext cx="4098600" cy="334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83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214651" y="1703695"/>
            <a:ext cx="7961478" cy="477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4FCC4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defTabSz="914400">
              <a:lnSpc>
                <a:spcPct val="150000"/>
              </a:lnSpc>
            </a:pPr>
            <a:endParaRPr lang="fr-CH" sz="1800" i="1" dirty="0">
              <a:solidFill>
                <a:srgbClr val="808080"/>
              </a:solidFill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428626" y="1114426"/>
            <a:ext cx="8172450" cy="551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4FCC4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422525" lvl="3" algn="l" defTabSz="914400">
              <a:lnSpc>
                <a:spcPct val="150000"/>
              </a:lnSpc>
              <a:tabLst>
                <a:tab pos="809625" algn="l"/>
              </a:tabLst>
            </a:pPr>
            <a:r>
              <a:rPr lang="fr-FR" sz="2400" b="1" dirty="0" smtClean="0">
                <a:solidFill>
                  <a:srgbClr val="7F7F7F"/>
                </a:solidFill>
              </a:rPr>
              <a:t>Le formulaire de commande</a:t>
            </a:r>
          </a:p>
          <a:p>
            <a:pPr marL="2422525" lvl="3" algn="l" defTabSz="914400">
              <a:tabLst>
                <a:tab pos="809625" algn="l"/>
              </a:tabLst>
            </a:pPr>
            <a:r>
              <a:rPr lang="fr-CH" altLang="fr-FR" sz="2000" dirty="0" smtClean="0">
                <a:solidFill>
                  <a:srgbClr val="808080"/>
                </a:solidFill>
                <a:latin typeface="Arial Bold"/>
              </a:rPr>
              <a:t>Commande de données volumineuses (données raster ou lidar) ou spécifiques (bibliothèques 3D) au travers d'un formulaire</a:t>
            </a:r>
          </a:p>
          <a:p>
            <a:pPr marL="2422525" lvl="3" algn="l" defTabSz="914400">
              <a:tabLst>
                <a:tab pos="809625" algn="l"/>
              </a:tabLst>
            </a:pPr>
            <a:endParaRPr lang="fr-CH" altLang="fr-FR" sz="2000" dirty="0">
              <a:solidFill>
                <a:srgbClr val="808080"/>
              </a:solidFill>
              <a:latin typeface="Arial Bold"/>
            </a:endParaRPr>
          </a:p>
          <a:p>
            <a:pPr marL="2422525" lvl="3" algn="l" defTabSz="914400">
              <a:tabLst>
                <a:tab pos="809625" algn="l"/>
              </a:tabLst>
            </a:pPr>
            <a:endParaRPr lang="fr-CH" altLang="fr-FR" sz="2000" dirty="0" smtClean="0">
              <a:solidFill>
                <a:srgbClr val="808080"/>
              </a:solidFill>
              <a:latin typeface="Arial Bold"/>
            </a:endParaRPr>
          </a:p>
          <a:p>
            <a:pPr marL="447675" lvl="3" algn="l" defTabSz="914400">
              <a:lnSpc>
                <a:spcPct val="150000"/>
              </a:lnSpc>
              <a:tabLst>
                <a:tab pos="809625" algn="l"/>
              </a:tabLst>
            </a:pPr>
            <a:endParaRPr lang="fr-CH" altLang="fr-FR" sz="2400" dirty="0" smtClean="0">
              <a:solidFill>
                <a:srgbClr val="808080"/>
              </a:solidFill>
              <a:latin typeface="Arial Bold"/>
            </a:endParaRPr>
          </a:p>
          <a:p>
            <a:pPr marL="447675" lvl="3" algn="l" defTabSz="914400">
              <a:lnSpc>
                <a:spcPct val="150000"/>
              </a:lnSpc>
              <a:tabLst>
                <a:tab pos="809625" algn="l"/>
              </a:tabLst>
            </a:pPr>
            <a:endParaRPr lang="fr-CH" altLang="fr-FR" sz="2400" dirty="0" smtClean="0">
              <a:solidFill>
                <a:srgbClr val="808080"/>
              </a:solidFill>
              <a:latin typeface="Arial Bold"/>
            </a:endParaRPr>
          </a:p>
        </p:txBody>
      </p:sp>
      <p:pic>
        <p:nvPicPr>
          <p:cNvPr id="10" name="Picture 4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1"/>
          <a:stretch/>
        </p:blipFill>
        <p:spPr bwMode="auto">
          <a:xfrm>
            <a:off x="912924" y="1114426"/>
            <a:ext cx="1862166" cy="1395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9"/>
          <a:stretch/>
        </p:blipFill>
        <p:spPr bwMode="auto">
          <a:xfrm>
            <a:off x="3362310" y="2106078"/>
            <a:ext cx="2305081" cy="437568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23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214651" y="1703695"/>
            <a:ext cx="7961478" cy="477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4FCC4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defTabSz="914400">
              <a:lnSpc>
                <a:spcPct val="150000"/>
              </a:lnSpc>
            </a:pPr>
            <a:endParaRPr lang="fr-CH" sz="1800" i="1" dirty="0">
              <a:solidFill>
                <a:srgbClr val="808080"/>
              </a:solidFill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428626" y="1114426"/>
            <a:ext cx="8220074" cy="551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4FCC4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422525" lvl="3" algn="l" defTabSz="914400">
              <a:lnSpc>
                <a:spcPct val="150000"/>
              </a:lnSpc>
              <a:tabLst>
                <a:tab pos="809625" algn="l"/>
              </a:tabLst>
            </a:pPr>
            <a:r>
              <a:rPr lang="fr-FR" sz="2400" b="1" dirty="0" smtClean="0">
                <a:solidFill>
                  <a:srgbClr val="7F7F7F"/>
                </a:solidFill>
              </a:rPr>
              <a:t>Les services en ligne 3D</a:t>
            </a:r>
          </a:p>
          <a:p>
            <a:pPr marL="2422525" lvl="3" algn="l" defTabSz="914400">
              <a:tabLst>
                <a:tab pos="809625" algn="l"/>
              </a:tabLst>
            </a:pPr>
            <a:r>
              <a:rPr lang="fr-CH" altLang="fr-FR" sz="2000" dirty="0" smtClean="0">
                <a:solidFill>
                  <a:srgbClr val="808080"/>
                </a:solidFill>
                <a:latin typeface="Arial Bold"/>
              </a:rPr>
              <a:t>Les </a:t>
            </a:r>
            <a:r>
              <a:rPr lang="fr-CH" altLang="fr-FR" sz="2000" dirty="0">
                <a:solidFill>
                  <a:srgbClr val="808080"/>
                </a:solidFill>
                <a:latin typeface="Arial Bold"/>
              </a:rPr>
              <a:t>données 3D vecteurs et les modèles numériques d'altitude sont accessibles au travers de services en ligne </a:t>
            </a:r>
            <a:r>
              <a:rPr lang="fr-CH" altLang="fr-FR" sz="2000" dirty="0" smtClean="0">
                <a:solidFill>
                  <a:srgbClr val="808080"/>
                </a:solidFill>
                <a:latin typeface="Arial Bold"/>
              </a:rPr>
              <a:t>(</a:t>
            </a:r>
            <a:r>
              <a:rPr lang="fr-CH" altLang="fr-FR" sz="2000" dirty="0">
                <a:solidFill>
                  <a:srgbClr val="808080"/>
                </a:solidFill>
                <a:latin typeface="Arial Bold"/>
              </a:rPr>
              <a:t>technologie </a:t>
            </a:r>
            <a:r>
              <a:rPr lang="fr-CH" altLang="fr-FR" sz="2000" dirty="0" smtClean="0">
                <a:solidFill>
                  <a:srgbClr val="808080"/>
                </a:solidFill>
                <a:latin typeface="Arial Bold"/>
              </a:rPr>
              <a:t>propriétaire </a:t>
            </a:r>
            <a:r>
              <a:rPr lang="fr-CH" altLang="fr-FR" sz="2000" dirty="0" err="1" smtClean="0">
                <a:solidFill>
                  <a:srgbClr val="808080"/>
                </a:solidFill>
                <a:latin typeface="Arial Bold"/>
              </a:rPr>
              <a:t>Esri</a:t>
            </a:r>
            <a:r>
              <a:rPr lang="fr-CH" altLang="fr-FR" sz="2000" dirty="0" smtClean="0">
                <a:solidFill>
                  <a:srgbClr val="808080"/>
                </a:solidFill>
                <a:latin typeface="Arial Bold"/>
              </a:rPr>
              <a:t>).</a:t>
            </a:r>
          </a:p>
          <a:p>
            <a:pPr marL="2422525" lvl="3" algn="l" defTabSz="914400">
              <a:tabLst>
                <a:tab pos="809625" algn="l"/>
              </a:tabLst>
            </a:pPr>
            <a:endParaRPr lang="fr-CH" altLang="fr-FR" sz="2000" dirty="0">
              <a:solidFill>
                <a:srgbClr val="808080"/>
              </a:solidFill>
              <a:latin typeface="Arial Bold"/>
            </a:endParaRPr>
          </a:p>
          <a:p>
            <a:pPr marL="2422525" lvl="3" algn="l" defTabSz="914400">
              <a:tabLst>
                <a:tab pos="809625" algn="l"/>
              </a:tabLst>
            </a:pPr>
            <a:r>
              <a:rPr lang="fr-CH" altLang="fr-FR" sz="2000" dirty="0">
                <a:solidFill>
                  <a:srgbClr val="808080"/>
                </a:solidFill>
                <a:latin typeface="Arial Bold"/>
              </a:rPr>
              <a:t>Ils permettent </a:t>
            </a:r>
            <a:r>
              <a:rPr lang="fr-CH" altLang="fr-FR" sz="2000" dirty="0" smtClean="0">
                <a:solidFill>
                  <a:srgbClr val="808080"/>
                </a:solidFill>
                <a:latin typeface="Arial Bold"/>
              </a:rPr>
              <a:t>de naviguer dans les </a:t>
            </a:r>
            <a:r>
              <a:rPr lang="fr-CH" altLang="fr-FR" sz="2000" dirty="0">
                <a:solidFill>
                  <a:srgbClr val="808080"/>
                </a:solidFill>
                <a:latin typeface="Arial Bold"/>
              </a:rPr>
              <a:t>données 3D </a:t>
            </a:r>
            <a:r>
              <a:rPr lang="fr-CH" altLang="fr-FR" sz="2000" dirty="0" smtClean="0">
                <a:solidFill>
                  <a:srgbClr val="808080"/>
                </a:solidFill>
                <a:latin typeface="Arial Bold"/>
              </a:rPr>
              <a:t>et de les interroger au </a:t>
            </a:r>
            <a:r>
              <a:rPr lang="fr-CH" altLang="fr-FR" sz="2000" dirty="0">
                <a:solidFill>
                  <a:srgbClr val="808080"/>
                </a:solidFill>
                <a:latin typeface="Arial Bold"/>
              </a:rPr>
              <a:t>travers de scène </a:t>
            </a:r>
            <a:r>
              <a:rPr lang="fr-CH" altLang="fr-FR" sz="2000" dirty="0" smtClean="0">
                <a:solidFill>
                  <a:srgbClr val="808080"/>
                </a:solidFill>
                <a:latin typeface="Arial Bold"/>
              </a:rPr>
              <a:t>web.</a:t>
            </a:r>
            <a:endParaRPr lang="fr-CH" altLang="fr-FR" sz="2000" dirty="0">
              <a:solidFill>
                <a:srgbClr val="808080"/>
              </a:solidFill>
              <a:latin typeface="Arial Bold"/>
            </a:endParaRPr>
          </a:p>
          <a:p>
            <a:pPr marL="2422525" lvl="3" algn="l" defTabSz="914400">
              <a:tabLst>
                <a:tab pos="809625" algn="l"/>
              </a:tabLst>
            </a:pPr>
            <a:endParaRPr lang="fr-CH" altLang="fr-FR" sz="2000" dirty="0" smtClean="0">
              <a:solidFill>
                <a:srgbClr val="808080"/>
              </a:solidFill>
              <a:latin typeface="Arial Bold"/>
            </a:endParaRPr>
          </a:p>
          <a:p>
            <a:pPr marL="447675" lvl="3" algn="l" defTabSz="914400">
              <a:lnSpc>
                <a:spcPct val="150000"/>
              </a:lnSpc>
              <a:tabLst>
                <a:tab pos="809625" algn="l"/>
              </a:tabLst>
            </a:pPr>
            <a:r>
              <a:rPr lang="fr-CH" altLang="fr-FR" sz="2400" dirty="0">
                <a:solidFill>
                  <a:srgbClr val="808080"/>
                </a:solidFill>
                <a:latin typeface="Arial Bold"/>
              </a:rPr>
              <a:t>Services </a:t>
            </a:r>
            <a:r>
              <a:rPr lang="fr-CH" altLang="fr-FR" sz="2400" dirty="0" smtClean="0">
                <a:solidFill>
                  <a:srgbClr val="808080"/>
                </a:solidFill>
                <a:latin typeface="Arial Bold"/>
              </a:rPr>
              <a:t>disponibles</a:t>
            </a:r>
          </a:p>
          <a:p>
            <a:pPr marL="447675" lvl="3" algn="l" defTabSz="914400">
              <a:lnSpc>
                <a:spcPct val="150000"/>
              </a:lnSpc>
              <a:tabLst>
                <a:tab pos="809625" algn="l"/>
              </a:tabLst>
            </a:pPr>
            <a:endParaRPr lang="fr-CH" altLang="fr-FR" sz="1200" dirty="0">
              <a:solidFill>
                <a:srgbClr val="808080"/>
              </a:solidFill>
              <a:latin typeface="Arial Bold"/>
            </a:endParaRPr>
          </a:p>
          <a:p>
            <a:pPr marL="790575" lvl="3" indent="-342900" algn="l" defTabSz="9144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809625" algn="l"/>
              </a:tabLst>
            </a:pPr>
            <a:r>
              <a:rPr lang="fr-CH" altLang="fr-FR" sz="1800" dirty="0">
                <a:solidFill>
                  <a:srgbClr val="808080"/>
                </a:solidFill>
                <a:latin typeface="Arial Bold"/>
              </a:rPr>
              <a:t>Modèle numérique </a:t>
            </a:r>
            <a:r>
              <a:rPr lang="fr-CH" altLang="fr-FR" sz="1800" dirty="0" smtClean="0">
                <a:solidFill>
                  <a:srgbClr val="808080"/>
                </a:solidFill>
                <a:latin typeface="Arial Bold"/>
              </a:rPr>
              <a:t>d'altitude (MNT, MNS)</a:t>
            </a:r>
            <a:endParaRPr lang="fr-CH" altLang="fr-FR" sz="2400" dirty="0" smtClean="0">
              <a:solidFill>
                <a:srgbClr val="808080"/>
              </a:solidFill>
              <a:latin typeface="Arial Bold"/>
            </a:endParaRPr>
          </a:p>
          <a:p>
            <a:pPr marL="1247775" lvl="4" indent="-342900" algn="l" defTabSz="9144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809625" algn="l"/>
              </a:tabLst>
            </a:pPr>
            <a:r>
              <a:rPr lang="fr-CH" altLang="fr-FR" sz="1800" dirty="0" err="1">
                <a:solidFill>
                  <a:srgbClr val="808080"/>
                </a:solidFill>
                <a:latin typeface="Arial Bold"/>
              </a:rPr>
              <a:t>ArcGIS</a:t>
            </a:r>
            <a:r>
              <a:rPr lang="fr-CH" altLang="fr-FR" sz="1800" dirty="0">
                <a:solidFill>
                  <a:srgbClr val="808080"/>
                </a:solidFill>
                <a:latin typeface="Arial Bold"/>
              </a:rPr>
              <a:t> Server </a:t>
            </a:r>
            <a:r>
              <a:rPr lang="fr-CH" altLang="fr-FR" sz="1800" dirty="0" err="1">
                <a:solidFill>
                  <a:srgbClr val="808080"/>
                </a:solidFill>
                <a:latin typeface="Arial Bold"/>
              </a:rPr>
              <a:t>Map</a:t>
            </a:r>
            <a:r>
              <a:rPr lang="fr-CH" altLang="fr-FR" sz="1800" dirty="0">
                <a:solidFill>
                  <a:srgbClr val="808080"/>
                </a:solidFill>
                <a:latin typeface="Arial Bold"/>
              </a:rPr>
              <a:t> </a:t>
            </a:r>
            <a:r>
              <a:rPr lang="fr-CH" altLang="fr-FR" sz="1800" dirty="0" smtClean="0">
                <a:solidFill>
                  <a:srgbClr val="808080"/>
                </a:solidFill>
                <a:latin typeface="Arial Bold"/>
              </a:rPr>
              <a:t>services</a:t>
            </a:r>
            <a:endParaRPr lang="fr-CH" altLang="fr-FR" sz="1800" dirty="0">
              <a:solidFill>
                <a:srgbClr val="808080"/>
              </a:solidFill>
              <a:latin typeface="Arial Bold"/>
            </a:endParaRPr>
          </a:p>
          <a:p>
            <a:pPr marL="1247775" lvl="4" indent="-342900" algn="l" defTabSz="9144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809625" algn="l"/>
              </a:tabLst>
            </a:pPr>
            <a:r>
              <a:rPr lang="fr-CH" altLang="fr-FR" sz="1800" dirty="0" err="1">
                <a:solidFill>
                  <a:srgbClr val="808080"/>
                </a:solidFill>
                <a:latin typeface="Arial Bold"/>
              </a:rPr>
              <a:t>ArcGIS</a:t>
            </a:r>
            <a:r>
              <a:rPr lang="fr-CH" altLang="fr-FR" sz="1800" dirty="0">
                <a:solidFill>
                  <a:srgbClr val="808080"/>
                </a:solidFill>
                <a:latin typeface="Arial Bold"/>
              </a:rPr>
              <a:t> Server Image </a:t>
            </a:r>
            <a:r>
              <a:rPr lang="fr-CH" altLang="fr-FR" sz="1800" dirty="0" smtClean="0">
                <a:solidFill>
                  <a:srgbClr val="808080"/>
                </a:solidFill>
                <a:latin typeface="Arial Bold"/>
              </a:rPr>
              <a:t>services</a:t>
            </a:r>
            <a:endParaRPr lang="fr-CH" altLang="fr-FR" sz="1800" dirty="0">
              <a:solidFill>
                <a:srgbClr val="808080"/>
              </a:solidFill>
              <a:latin typeface="Arial Bold"/>
            </a:endParaRPr>
          </a:p>
          <a:p>
            <a:pPr marL="904875" lvl="4" algn="l" defTabSz="914400">
              <a:lnSpc>
                <a:spcPct val="150000"/>
              </a:lnSpc>
              <a:tabLst>
                <a:tab pos="809625" algn="l"/>
              </a:tabLst>
            </a:pPr>
            <a:r>
              <a:rPr lang="fr-CH" altLang="fr-FR" sz="1800" dirty="0">
                <a:solidFill>
                  <a:srgbClr val="808080"/>
                </a:solidFill>
                <a:latin typeface="Arial Bold"/>
                <a:hlinkClick r:id="rId2"/>
              </a:rPr>
              <a:t>https://ge.ch/sitgags2/rest/services/RASTER</a:t>
            </a:r>
            <a:endParaRPr lang="fr-CH" altLang="fr-FR" sz="1800" dirty="0">
              <a:solidFill>
                <a:srgbClr val="808080"/>
              </a:solidFill>
              <a:latin typeface="Arial Bold"/>
            </a:endParaRPr>
          </a:p>
          <a:p>
            <a:pPr marL="904875" lvl="4" algn="l" defTabSz="914400">
              <a:lnSpc>
                <a:spcPct val="150000"/>
              </a:lnSpc>
              <a:tabLst>
                <a:tab pos="809625" algn="l"/>
              </a:tabLst>
            </a:pPr>
            <a:endParaRPr lang="fr-CH" altLang="fr-FR" sz="1800" dirty="0">
              <a:solidFill>
                <a:srgbClr val="808080"/>
              </a:solidFill>
              <a:latin typeface="Arial Bold"/>
            </a:endParaRPr>
          </a:p>
          <a:p>
            <a:pPr marL="733425" lvl="3" indent="-285750" algn="l" defTabSz="9144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809625" algn="l"/>
              </a:tabLst>
            </a:pPr>
            <a:r>
              <a:rPr lang="fr-CH" altLang="fr-FR" sz="1800" dirty="0">
                <a:solidFill>
                  <a:srgbClr val="808080"/>
                </a:solidFill>
                <a:latin typeface="Arial Bold"/>
              </a:rPr>
              <a:t>Données vecteur 3D</a:t>
            </a:r>
          </a:p>
          <a:p>
            <a:pPr marL="1247775" lvl="4" indent="-342900" algn="l" defTabSz="9144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809625" algn="l"/>
              </a:tabLst>
            </a:pPr>
            <a:r>
              <a:rPr lang="fr-CH" altLang="fr-FR" sz="1800" dirty="0" err="1">
                <a:solidFill>
                  <a:srgbClr val="808080"/>
                </a:solidFill>
                <a:latin typeface="Arial Bold"/>
              </a:rPr>
              <a:t>ArcGIS</a:t>
            </a:r>
            <a:r>
              <a:rPr lang="fr-CH" altLang="fr-FR" sz="1800" dirty="0">
                <a:solidFill>
                  <a:srgbClr val="808080"/>
                </a:solidFill>
                <a:latin typeface="Arial Bold"/>
              </a:rPr>
              <a:t> Online </a:t>
            </a:r>
            <a:r>
              <a:rPr lang="fr-CH" altLang="fr-FR" sz="1800" dirty="0" err="1">
                <a:solidFill>
                  <a:srgbClr val="808080"/>
                </a:solidFill>
                <a:latin typeface="Arial Bold"/>
              </a:rPr>
              <a:t>Hosted</a:t>
            </a:r>
            <a:r>
              <a:rPr lang="fr-CH" altLang="fr-FR" sz="1800" dirty="0">
                <a:solidFill>
                  <a:srgbClr val="808080"/>
                </a:solidFill>
                <a:latin typeface="Arial Bold"/>
              </a:rPr>
              <a:t> </a:t>
            </a:r>
            <a:r>
              <a:rPr lang="fr-CH" altLang="fr-FR" sz="1800" dirty="0" err="1" smtClean="0">
                <a:solidFill>
                  <a:srgbClr val="808080"/>
                </a:solidFill>
                <a:latin typeface="Arial Bold"/>
              </a:rPr>
              <a:t>Scene</a:t>
            </a:r>
            <a:r>
              <a:rPr lang="fr-CH" altLang="fr-FR" sz="1800" dirty="0" smtClean="0">
                <a:solidFill>
                  <a:srgbClr val="808080"/>
                </a:solidFill>
                <a:latin typeface="Arial Bold"/>
              </a:rPr>
              <a:t> </a:t>
            </a:r>
            <a:r>
              <a:rPr lang="fr-CH" altLang="fr-FR" sz="1800" dirty="0" err="1" smtClean="0">
                <a:solidFill>
                  <a:srgbClr val="808080"/>
                </a:solidFill>
                <a:latin typeface="Arial Bold"/>
              </a:rPr>
              <a:t>Layers</a:t>
            </a:r>
            <a:endParaRPr lang="fr-CH" altLang="fr-FR" sz="1800" dirty="0" smtClean="0">
              <a:solidFill>
                <a:srgbClr val="808080"/>
              </a:solidFill>
              <a:latin typeface="Arial Bold"/>
            </a:endParaRPr>
          </a:p>
          <a:p>
            <a:pPr marL="904875" lvl="4" algn="l" defTabSz="914400">
              <a:lnSpc>
                <a:spcPct val="150000"/>
              </a:lnSpc>
              <a:tabLst>
                <a:tab pos="809625" algn="l"/>
              </a:tabLst>
            </a:pPr>
            <a:r>
              <a:rPr lang="fr-CH" altLang="fr-FR" sz="1800" dirty="0">
                <a:solidFill>
                  <a:srgbClr val="808080"/>
                </a:solidFill>
                <a:latin typeface="Arial Bold"/>
                <a:hlinkClick r:id="rId3"/>
              </a:rPr>
              <a:t>https://</a:t>
            </a:r>
            <a:r>
              <a:rPr lang="fr-CH" altLang="fr-FR" sz="1800" dirty="0" smtClean="0">
                <a:solidFill>
                  <a:srgbClr val="808080"/>
                </a:solidFill>
                <a:latin typeface="Arial Bold"/>
                <a:hlinkClick r:id="rId3"/>
              </a:rPr>
              <a:t>sitg.maps.arcgis.com/home/group.html?id=abc88c6b81364403adc32ffe4ac35da1</a:t>
            </a:r>
            <a:r>
              <a:rPr lang="fr-CH" altLang="fr-FR" sz="1800" dirty="0" smtClean="0">
                <a:solidFill>
                  <a:srgbClr val="808080"/>
                </a:solidFill>
                <a:latin typeface="Arial Bold"/>
              </a:rPr>
              <a:t> </a:t>
            </a:r>
            <a:endParaRPr lang="fr-CH" altLang="fr-FR" sz="1800" dirty="0">
              <a:solidFill>
                <a:srgbClr val="808080"/>
              </a:solidFill>
              <a:latin typeface="Arial Bold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40" y="1192060"/>
            <a:ext cx="1644934" cy="127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21540" y="2216988"/>
            <a:ext cx="1644934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H" b="1" dirty="0" smtClean="0">
                <a:solidFill>
                  <a:schemeClr val="bg1"/>
                </a:solidFill>
              </a:rPr>
              <a:t>Web services 3D</a:t>
            </a:r>
            <a:endParaRPr lang="fr-CH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8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214651" y="1703695"/>
            <a:ext cx="7961478" cy="477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4FCC4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defTabSz="914400">
              <a:lnSpc>
                <a:spcPct val="150000"/>
              </a:lnSpc>
            </a:pPr>
            <a:endParaRPr lang="fr-CH" sz="1800" i="1" dirty="0">
              <a:solidFill>
                <a:srgbClr val="808080"/>
              </a:solidFill>
            </a:endParaRPr>
          </a:p>
        </p:txBody>
      </p:sp>
      <p:pic>
        <p:nvPicPr>
          <p:cNvPr id="4098" name="Picture 2" descr="Illustration carte 3D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49" y="606578"/>
            <a:ext cx="4261150" cy="247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llustration carte 3D">
            <a:hlinkClick r:id="rId2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641" y="2855343"/>
            <a:ext cx="4735572" cy="275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llustration carte 3D">
            <a:hlinkClick r:id="rId2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317" y="1362974"/>
            <a:ext cx="4361540" cy="254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97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900113" y="751942"/>
            <a:ext cx="7354887" cy="98488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2600" b="1" baseline="0" dirty="0">
                <a:solidFill>
                  <a:srgbClr val="7F7F7F"/>
                </a:solidFill>
              </a:rPr>
              <a:t>Données 3D en libre </a:t>
            </a:r>
            <a:r>
              <a:rPr lang="fr-FR" sz="2600" b="1" baseline="0" dirty="0" smtClean="0">
                <a:solidFill>
                  <a:srgbClr val="7F7F7F"/>
                </a:solidFill>
              </a:rPr>
              <a:t>accès</a:t>
            </a:r>
            <a:endParaRPr lang="fr-FR" sz="2600" b="1" baseline="0" dirty="0">
              <a:solidFill>
                <a:srgbClr val="7F7F7F"/>
              </a:solidFill>
            </a:endParaRPr>
          </a:p>
          <a:p>
            <a:pPr eaLnBrk="1" hangingPunct="1"/>
            <a:endParaRPr lang="fr-FR" sz="1600" baseline="0" dirty="0">
              <a:solidFill>
                <a:srgbClr val="7F7F7F"/>
              </a:solidFill>
              <a:latin typeface="Arial Bold"/>
              <a:ea typeface="Arial Bold"/>
              <a:cs typeface="Arial Bold"/>
            </a:endParaRPr>
          </a:p>
          <a:p>
            <a:pPr eaLnBrk="1" hangingPunct="1"/>
            <a:r>
              <a:rPr lang="fr-FR" sz="1600" baseline="0" dirty="0">
                <a:solidFill>
                  <a:srgbClr val="7F7F7F"/>
                </a:solidFill>
                <a:latin typeface="Arial Bold"/>
                <a:ea typeface="Arial Bold"/>
                <a:cs typeface="Arial Bold"/>
              </a:rPr>
              <a:t>Le </a:t>
            </a:r>
            <a:r>
              <a:rPr lang="fr-FR" sz="1600" baseline="0" dirty="0" smtClean="0">
                <a:solidFill>
                  <a:srgbClr val="7F7F7F"/>
                </a:solidFill>
                <a:latin typeface="Arial Bold"/>
                <a:ea typeface="Arial Bold"/>
                <a:cs typeface="Arial Bold"/>
              </a:rPr>
              <a:t>SITG possède un socle de données 3D depuis  2010 avec :</a:t>
            </a:r>
            <a:endParaRPr lang="fr-FR" sz="1600" dirty="0">
              <a:solidFill>
                <a:srgbClr val="777777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2024" y="1859843"/>
            <a:ext cx="7004007" cy="3853040"/>
          </a:xfrm>
          <a:prstGeom prst="rect">
            <a:avLst/>
          </a:prstGeom>
          <a:noFill/>
          <a:ln w="317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4234917" y="2215618"/>
            <a:ext cx="3430587" cy="33752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fr-CH" sz="2000" b="1" dirty="0">
                <a:solidFill>
                  <a:srgbClr val="4D4D4D"/>
                </a:solidFill>
                <a:latin typeface="Arial Bold"/>
              </a:rPr>
              <a:t>	Ouvrages d’art</a:t>
            </a:r>
          </a:p>
          <a:p>
            <a:pPr>
              <a:lnSpc>
                <a:spcPct val="100000"/>
              </a:lnSpc>
              <a:defRPr/>
            </a:pPr>
            <a:r>
              <a:rPr lang="fr-CH" sz="2000" b="1" dirty="0">
                <a:solidFill>
                  <a:srgbClr val="4D4D4D"/>
                </a:solidFill>
                <a:latin typeface="Arial Bold"/>
              </a:rPr>
              <a:t>         	Bâtiments remarquables</a:t>
            </a:r>
          </a:p>
          <a:p>
            <a:pPr>
              <a:lnSpc>
                <a:spcPct val="100000"/>
              </a:lnSpc>
              <a:defRPr/>
            </a:pPr>
            <a:endParaRPr lang="fr-CH" sz="2000" b="1" dirty="0">
              <a:solidFill>
                <a:srgbClr val="4D4D4D"/>
              </a:solidFill>
              <a:latin typeface="Arial Bold"/>
            </a:endParaRPr>
          </a:p>
          <a:p>
            <a:pPr>
              <a:lnSpc>
                <a:spcPct val="100000"/>
              </a:lnSpc>
              <a:defRPr/>
            </a:pPr>
            <a:endParaRPr lang="fr-CH" sz="2000" b="1" dirty="0">
              <a:solidFill>
                <a:srgbClr val="4D4D4D"/>
              </a:solidFill>
              <a:latin typeface="Arial Bold"/>
            </a:endParaRPr>
          </a:p>
          <a:p>
            <a:pPr>
              <a:lnSpc>
                <a:spcPct val="100000"/>
              </a:lnSpc>
              <a:defRPr/>
            </a:pPr>
            <a:r>
              <a:rPr lang="fr-CH" sz="2000" b="1" dirty="0" smtClean="0">
                <a:solidFill>
                  <a:srgbClr val="4D4D4D"/>
                </a:solidFill>
                <a:latin typeface="Arial Bold"/>
              </a:rPr>
              <a:t>Inventaire </a:t>
            </a:r>
            <a:r>
              <a:rPr lang="fr-CH" sz="2000" b="1" dirty="0">
                <a:solidFill>
                  <a:srgbClr val="4D4D4D"/>
                </a:solidFill>
                <a:latin typeface="Arial Bold"/>
              </a:rPr>
              <a:t>des arbres</a:t>
            </a:r>
          </a:p>
          <a:p>
            <a:pPr>
              <a:lnSpc>
                <a:spcPct val="100000"/>
              </a:lnSpc>
              <a:defRPr/>
            </a:pPr>
            <a:r>
              <a:rPr lang="fr-CH" sz="2000" b="1" dirty="0">
                <a:solidFill>
                  <a:srgbClr val="4D4D4D"/>
                </a:solidFill>
                <a:latin typeface="Arial Bold"/>
              </a:rPr>
              <a:t>	Bibliothèques </a:t>
            </a:r>
            <a:r>
              <a:rPr lang="fr-CH" sz="2000" b="1" dirty="0" smtClean="0">
                <a:solidFill>
                  <a:srgbClr val="4D4D4D"/>
                </a:solidFill>
                <a:latin typeface="Arial Bold"/>
              </a:rPr>
              <a:t>3D</a:t>
            </a:r>
          </a:p>
          <a:p>
            <a:pPr>
              <a:lnSpc>
                <a:spcPct val="100000"/>
              </a:lnSpc>
              <a:defRPr/>
            </a:pPr>
            <a:endParaRPr lang="fr-CH" sz="2000" b="1" dirty="0">
              <a:solidFill>
                <a:srgbClr val="4D4D4D"/>
              </a:solidFill>
              <a:latin typeface="Arial Bold"/>
            </a:endParaRPr>
          </a:p>
          <a:p>
            <a:pPr>
              <a:lnSpc>
                <a:spcPct val="100000"/>
              </a:lnSpc>
              <a:defRPr/>
            </a:pPr>
            <a:endParaRPr lang="fr-CH" sz="2000" b="1" dirty="0">
              <a:solidFill>
                <a:srgbClr val="4D4D4D"/>
              </a:solidFill>
              <a:latin typeface="Arial Bold"/>
            </a:endParaRPr>
          </a:p>
          <a:p>
            <a:pPr>
              <a:lnSpc>
                <a:spcPct val="100000"/>
              </a:lnSpc>
              <a:defRPr/>
            </a:pPr>
            <a:r>
              <a:rPr lang="fr-CH" sz="2000" b="1" dirty="0" smtClean="0">
                <a:solidFill>
                  <a:srgbClr val="4D4D4D"/>
                </a:solidFill>
                <a:latin typeface="Arial Bold"/>
              </a:rPr>
              <a:t>Bâtiments </a:t>
            </a:r>
            <a:r>
              <a:rPr lang="fr-CH" sz="2000" b="1" dirty="0">
                <a:solidFill>
                  <a:srgbClr val="4D4D4D"/>
                </a:solidFill>
                <a:latin typeface="Arial Bold"/>
              </a:rPr>
              <a:t>3D</a:t>
            </a:r>
          </a:p>
          <a:p>
            <a:pPr>
              <a:lnSpc>
                <a:spcPct val="100000"/>
              </a:lnSpc>
              <a:defRPr/>
            </a:pPr>
            <a:endParaRPr lang="fr-CH" sz="2000" b="1" dirty="0">
              <a:solidFill>
                <a:srgbClr val="4D4D4D"/>
              </a:solidFill>
              <a:latin typeface="Arial Bold"/>
            </a:endParaRPr>
          </a:p>
          <a:p>
            <a:pPr>
              <a:lnSpc>
                <a:spcPct val="100000"/>
              </a:lnSpc>
              <a:defRPr/>
            </a:pPr>
            <a:endParaRPr lang="fr-CH" sz="2000" b="1" dirty="0">
              <a:solidFill>
                <a:srgbClr val="4D4D4D"/>
              </a:solidFill>
              <a:latin typeface="Arial Bold"/>
            </a:endParaRPr>
          </a:p>
          <a:p>
            <a:pPr>
              <a:lnSpc>
                <a:spcPct val="100000"/>
              </a:lnSpc>
              <a:defRPr/>
            </a:pPr>
            <a:r>
              <a:rPr lang="fr-CH" sz="2000" b="1" dirty="0" smtClean="0">
                <a:solidFill>
                  <a:srgbClr val="4D4D4D"/>
                </a:solidFill>
                <a:latin typeface="Arial Bold"/>
              </a:rPr>
              <a:t>Modèle </a:t>
            </a:r>
            <a:r>
              <a:rPr lang="fr-CH" sz="2000" b="1" dirty="0">
                <a:solidFill>
                  <a:srgbClr val="4D4D4D"/>
                </a:solidFill>
                <a:latin typeface="Arial Bold"/>
              </a:rPr>
              <a:t>numérique de terrain</a:t>
            </a:r>
            <a:br>
              <a:rPr lang="fr-CH" sz="2000" b="1" dirty="0">
                <a:solidFill>
                  <a:srgbClr val="4D4D4D"/>
                </a:solidFill>
                <a:latin typeface="Arial Bold"/>
              </a:rPr>
            </a:br>
            <a:r>
              <a:rPr lang="fr-CH" sz="2000" b="1" dirty="0" smtClean="0">
                <a:solidFill>
                  <a:srgbClr val="4D4D4D"/>
                </a:solidFill>
                <a:latin typeface="Arial Bold"/>
              </a:rPr>
              <a:t>Nuage de points </a:t>
            </a:r>
            <a:r>
              <a:rPr lang="fr-CH" sz="2000" b="1" dirty="0" err="1" smtClean="0">
                <a:solidFill>
                  <a:srgbClr val="4D4D4D"/>
                </a:solidFill>
                <a:latin typeface="Arial Bold"/>
              </a:rPr>
              <a:t>LiDAR</a:t>
            </a:r>
            <a:endParaRPr lang="fr-CH" sz="1600" b="1" dirty="0">
              <a:solidFill>
                <a:srgbClr val="4D4D4D"/>
              </a:solidFill>
              <a:latin typeface="Arial Bold"/>
            </a:endParaRPr>
          </a:p>
          <a:p>
            <a:pPr>
              <a:lnSpc>
                <a:spcPct val="100000"/>
              </a:lnSpc>
              <a:defRPr/>
            </a:pPr>
            <a:endParaRPr lang="fr-CH" sz="1600" b="1" dirty="0" smtClean="0">
              <a:solidFill>
                <a:srgbClr val="4D4D4D"/>
              </a:solidFill>
              <a:latin typeface="Arial Bold"/>
            </a:endParaRPr>
          </a:p>
          <a:p>
            <a:pPr>
              <a:lnSpc>
                <a:spcPct val="100000"/>
              </a:lnSpc>
              <a:defRPr/>
            </a:pPr>
            <a:endParaRPr lang="fr-CH" sz="1600" b="1" dirty="0">
              <a:solidFill>
                <a:srgbClr val="4D4D4D"/>
              </a:solidFill>
              <a:latin typeface="Arial Bold"/>
            </a:endParaRPr>
          </a:p>
          <a:p>
            <a:pPr>
              <a:lnSpc>
                <a:spcPct val="100000"/>
              </a:lnSpc>
              <a:defRPr/>
            </a:pPr>
            <a:r>
              <a:rPr lang="fr-CH" sz="2000" b="1" dirty="0">
                <a:solidFill>
                  <a:srgbClr val="4D4D4D"/>
                </a:solidFill>
                <a:latin typeface="Arial Bold"/>
              </a:rPr>
              <a:t>	</a:t>
            </a:r>
            <a:r>
              <a:rPr lang="fr-CH" sz="2000" b="1" dirty="0" err="1" smtClean="0">
                <a:solidFill>
                  <a:srgbClr val="4D4D4D"/>
                </a:solidFill>
                <a:latin typeface="Arial Bold"/>
              </a:rPr>
              <a:t>Orthophotos</a:t>
            </a:r>
            <a:endParaRPr lang="fr-FR" sz="2000" b="1" dirty="0">
              <a:solidFill>
                <a:srgbClr val="4D4D4D"/>
              </a:solidFill>
              <a:latin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109055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36600" y="1116013"/>
            <a:ext cx="8111067" cy="436016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fr-FR" sz="2600" b="1" dirty="0">
              <a:solidFill>
                <a:srgbClr val="7F7F7F"/>
              </a:solidFill>
              <a:latin typeface="Arial Bold"/>
              <a:ea typeface="Arial Bold"/>
              <a:cs typeface="Arial Bold"/>
            </a:endParaRPr>
          </a:p>
          <a:p>
            <a:pPr eaLnBrk="1" hangingPunct="1"/>
            <a:r>
              <a:rPr lang="fr-FR" sz="2600" b="1" baseline="0" dirty="0">
                <a:solidFill>
                  <a:srgbClr val="7F7F7F"/>
                </a:solidFill>
              </a:rPr>
              <a:t>En savoir plus …</a:t>
            </a:r>
          </a:p>
          <a:p>
            <a:pPr eaLnBrk="1" hangingPunct="1"/>
            <a:endParaRPr lang="fr-FR" sz="2600" b="1" baseline="0" dirty="0">
              <a:solidFill>
                <a:srgbClr val="7F7F7F"/>
              </a:solidFill>
            </a:endParaRPr>
          </a:p>
          <a:p>
            <a:pPr eaLnBrk="1" hangingPunct="1"/>
            <a:r>
              <a:rPr lang="fr-CH" sz="1600" baseline="0" dirty="0">
                <a:solidFill>
                  <a:srgbClr val="777777"/>
                </a:solidFill>
              </a:rPr>
              <a:t>	Le site du SITG (</a:t>
            </a:r>
            <a:r>
              <a:rPr lang="fr-CH" sz="1600" baseline="0" dirty="0">
                <a:solidFill>
                  <a:srgbClr val="4DAD3D"/>
                </a:solidFill>
              </a:rPr>
              <a:t>www.sitg.ch</a:t>
            </a:r>
            <a:r>
              <a:rPr lang="fr-CH" sz="1600" baseline="0" dirty="0">
                <a:solidFill>
                  <a:srgbClr val="777777"/>
                </a:solidFill>
              </a:rPr>
              <a:t>)</a:t>
            </a:r>
          </a:p>
          <a:p>
            <a:pPr eaLnBrk="1" hangingPunct="1"/>
            <a:endParaRPr lang="fr-CH" sz="1600" baseline="0" dirty="0">
              <a:solidFill>
                <a:srgbClr val="777777"/>
              </a:solidFill>
            </a:endParaRPr>
          </a:p>
          <a:p>
            <a:pPr eaLnBrk="1" hangingPunct="1"/>
            <a:r>
              <a:rPr lang="fr-CH" sz="1600" baseline="0" dirty="0">
                <a:solidFill>
                  <a:srgbClr val="777777"/>
                </a:solidFill>
              </a:rPr>
              <a:t>	Etat de </a:t>
            </a:r>
            <a:r>
              <a:rPr lang="fr-CH" sz="1600" baseline="0" dirty="0" smtClean="0">
                <a:solidFill>
                  <a:srgbClr val="777777"/>
                </a:solidFill>
              </a:rPr>
              <a:t>Genève</a:t>
            </a:r>
          </a:p>
          <a:p>
            <a:pPr eaLnBrk="1" hangingPunct="1"/>
            <a:r>
              <a:rPr lang="fr-CH" sz="1600" baseline="0" dirty="0">
                <a:solidFill>
                  <a:srgbClr val="777777"/>
                </a:solidFill>
              </a:rPr>
              <a:t>	</a:t>
            </a:r>
            <a:r>
              <a:rPr lang="fr-CH" sz="1600" baseline="0" dirty="0" smtClean="0">
                <a:solidFill>
                  <a:srgbClr val="777777"/>
                </a:solidFill>
              </a:rPr>
              <a:t>Département </a:t>
            </a:r>
            <a:r>
              <a:rPr lang="fr-CH" sz="1600" baseline="0" dirty="0">
                <a:solidFill>
                  <a:srgbClr val="777777"/>
                </a:solidFill>
              </a:rPr>
              <a:t>de </a:t>
            </a:r>
            <a:r>
              <a:rPr lang="fr-CH" sz="1600" baseline="0" dirty="0" smtClean="0">
                <a:solidFill>
                  <a:srgbClr val="777777"/>
                </a:solidFill>
              </a:rPr>
              <a:t>l'environnement, des transports et de l'agriculture (DETA)</a:t>
            </a:r>
            <a:endParaRPr lang="fr-CH" sz="1600" baseline="0" dirty="0">
              <a:solidFill>
                <a:srgbClr val="777777"/>
              </a:solidFill>
            </a:endParaRPr>
          </a:p>
          <a:p>
            <a:pPr eaLnBrk="1" hangingPunct="1"/>
            <a:r>
              <a:rPr lang="fr-CH" sz="1600" b="1" baseline="0" dirty="0">
                <a:solidFill>
                  <a:srgbClr val="777777"/>
                </a:solidFill>
              </a:rPr>
              <a:t>	</a:t>
            </a:r>
            <a:r>
              <a:rPr lang="fr-CH" sz="1600" b="1" baseline="0" dirty="0" smtClean="0">
                <a:solidFill>
                  <a:srgbClr val="777777"/>
                </a:solidFill>
              </a:rPr>
              <a:t>SGOI </a:t>
            </a:r>
            <a:r>
              <a:rPr lang="fr-CH" sz="1600" b="1" baseline="0" dirty="0">
                <a:solidFill>
                  <a:srgbClr val="777777"/>
                </a:solidFill>
              </a:rPr>
              <a:t>- Service </a:t>
            </a:r>
            <a:r>
              <a:rPr lang="fr-CH" sz="1600" b="1" baseline="0" dirty="0" smtClean="0">
                <a:solidFill>
                  <a:srgbClr val="777777"/>
                </a:solidFill>
              </a:rPr>
              <a:t>de Géomatique et de l'organisation de l'information</a:t>
            </a:r>
            <a:endParaRPr lang="fr-CH" sz="1600" b="1" baseline="0" dirty="0">
              <a:solidFill>
                <a:srgbClr val="777777"/>
              </a:solidFill>
            </a:endParaRPr>
          </a:p>
          <a:p>
            <a:pPr eaLnBrk="1" hangingPunct="1"/>
            <a:r>
              <a:rPr lang="fr-CH" sz="1600" baseline="0" dirty="0">
                <a:solidFill>
                  <a:srgbClr val="777777"/>
                </a:solidFill>
              </a:rPr>
              <a:t>	Rue des Gazomètres 7 - CP 36 - 1211 Genève 8</a:t>
            </a:r>
          </a:p>
          <a:p>
            <a:pPr eaLnBrk="1" hangingPunct="1"/>
            <a:r>
              <a:rPr lang="fr-CH" sz="1600" baseline="0" dirty="0">
                <a:solidFill>
                  <a:srgbClr val="777777"/>
                </a:solidFill>
              </a:rPr>
              <a:t>	Tél: +41 22 546 72 </a:t>
            </a:r>
            <a:r>
              <a:rPr lang="fr-CH" sz="1600" baseline="0" dirty="0" smtClean="0">
                <a:solidFill>
                  <a:srgbClr val="777777"/>
                </a:solidFill>
              </a:rPr>
              <a:t>71</a:t>
            </a:r>
          </a:p>
          <a:p>
            <a:pPr eaLnBrk="1" hangingPunct="1"/>
            <a:endParaRPr lang="fr-CH" sz="1600" baseline="0" dirty="0">
              <a:solidFill>
                <a:srgbClr val="777777"/>
              </a:solidFill>
            </a:endParaRPr>
          </a:p>
          <a:p>
            <a:pPr eaLnBrk="1" hangingPunct="1"/>
            <a:r>
              <a:rPr lang="fr-CH" sz="1600" baseline="0" dirty="0" smtClean="0">
                <a:solidFill>
                  <a:srgbClr val="777777"/>
                </a:solidFill>
              </a:rPr>
              <a:t>			@</a:t>
            </a:r>
            <a:r>
              <a:rPr lang="fr-CH" sz="1600" baseline="0" dirty="0" err="1" smtClean="0">
                <a:solidFill>
                  <a:srgbClr val="777777"/>
                </a:solidFill>
              </a:rPr>
              <a:t>SITGeneve</a:t>
            </a:r>
            <a:r>
              <a:rPr lang="fr-CH" sz="1600" baseline="0" dirty="0" smtClean="0">
                <a:solidFill>
                  <a:srgbClr val="777777"/>
                </a:solidFill>
              </a:rPr>
              <a:t>					</a:t>
            </a:r>
            <a:r>
              <a:rPr lang="fr-CH" sz="1600" baseline="0" dirty="0" err="1" smtClean="0">
                <a:solidFill>
                  <a:srgbClr val="777777"/>
                </a:solidFill>
              </a:rPr>
              <a:t>LinkedIn</a:t>
            </a:r>
            <a:endParaRPr lang="fr-CH" sz="1600" baseline="0" dirty="0" smtClean="0">
              <a:solidFill>
                <a:srgbClr val="777777"/>
              </a:solidFill>
            </a:endParaRPr>
          </a:p>
          <a:p>
            <a:pPr eaLnBrk="1" hangingPunct="1"/>
            <a:r>
              <a:rPr lang="fr-CH" sz="1600" baseline="0" dirty="0">
                <a:solidFill>
                  <a:srgbClr val="777777"/>
                </a:solidFill>
              </a:rPr>
              <a:t>	</a:t>
            </a:r>
            <a:r>
              <a:rPr lang="fr-CH" sz="1600" baseline="0" dirty="0" smtClean="0">
                <a:solidFill>
                  <a:srgbClr val="777777"/>
                </a:solidFill>
              </a:rPr>
              <a:t>		#</a:t>
            </a:r>
            <a:r>
              <a:rPr lang="fr-CH" sz="1600" baseline="0" dirty="0" err="1" smtClean="0">
                <a:solidFill>
                  <a:srgbClr val="777777"/>
                </a:solidFill>
              </a:rPr>
              <a:t>opendataSITG</a:t>
            </a:r>
            <a:endParaRPr lang="fr-CH" sz="1600" baseline="0" dirty="0">
              <a:solidFill>
                <a:srgbClr val="777777"/>
              </a:solidFill>
            </a:endParaRPr>
          </a:p>
          <a:p>
            <a:pPr eaLnBrk="1" hangingPunct="1"/>
            <a:endParaRPr lang="fr-CH" sz="1600" baseline="0" dirty="0">
              <a:solidFill>
                <a:srgbClr val="777777"/>
              </a:solidFill>
            </a:endParaRPr>
          </a:p>
          <a:p>
            <a:pPr eaLnBrk="1" hangingPunct="1"/>
            <a:endParaRPr lang="fr-CH" sz="1600" baseline="0" dirty="0">
              <a:solidFill>
                <a:srgbClr val="777777"/>
              </a:solidFill>
            </a:endParaRPr>
          </a:p>
          <a:p>
            <a:pPr eaLnBrk="1" hangingPunct="1"/>
            <a:r>
              <a:rPr lang="fr-CH" sz="1600" b="1" baseline="0" dirty="0">
                <a:solidFill>
                  <a:srgbClr val="777777"/>
                </a:solidFill>
              </a:rPr>
              <a:t>	</a:t>
            </a:r>
            <a:endParaRPr lang="fr-FR" sz="1600" baseline="0" dirty="0">
              <a:solidFill>
                <a:srgbClr val="777777"/>
              </a:solidFill>
            </a:endParaRPr>
          </a:p>
        </p:txBody>
      </p:sp>
      <p:pic>
        <p:nvPicPr>
          <p:cNvPr id="32772" name="Picture 4" descr="Ecusson Genevo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" y="2624138"/>
            <a:ext cx="63023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data:image/jpeg;base64,/9j/4AAQSkZJRgABAQAAAQABAAD/2wCEAAkGBxMHBhISBxMQFhQSDRQVEhUSFxMYGBYRGRYiGhUYHxQYICghGCYlHhMWIzEjJikrLi8vFyQzODUsQzQtLisBCgoKDg0OGhAQGi0kICQwNzg0NC01NywsLCwvNzc0NCw0NDA3LCwsLyw0LCwsLDQsLCwsLCw0LCwsLDQsLCwsLP/AABEIAOEA4QMBEQACEQEDEQH/xAAcAAEBAQADAQEBAAAAAAAAAAAABwYCBAUIAwH/xABKEAABAwECBQ4JCgYDAQAAAAAAAQIDBAYRBQc1dLISFhchMTZBYWNxgpKx0hMiUXJzgZGhsxQyM1JTVGSjwuMVJUJiweEjJNGi/8QAGgEBAAMBAQEAAAAAAAAAAAAAAAMFBgQCAf/EADMRAQABAgMDCgcBAQEBAQAAAAABAgMEM3EFERIVITI0QVFhgbHwExQxUmKh4SLRkUIj/9oADAMBAAIRAxEAPwC4gfxXXAeDha2FJgqRW1MqK9N1saK9U57tpPWp0W8LduRviOZy3cbZtTuqnneXskUfL9RO8S8n3fBDynY8TZIo+X6id4cn3vA5TseJskUfL9RO8OT73gcp2PE2SKPl+oneHJ97wOU7HibJFHy/UTvDk+94HKdjxNkij5fqJ3hyfe8DlOx4myRR8v1E7w5PveBynY8TZIo+X6id4cn3vA5TseJskUfL9RO8OT73gcp2PE2SKPl+oneHJ97wOU7HibJFHy/UTvDk+94HKdjxNkij5fqJ3hyfe8DlOx4myRR8v1E7w5PveBynY8TZIo+X6id4cn3vA5TseJskUfL9RO8OT73gcp2PE2SKPl+oneHJ97wOU7HibJFHy/UTvDk+94HKdjxNkij5fqJ3hyfe8DlOx4myRR8v1E7w5PveBynY8TZIo+X6id4cn3vA5TseJskUfL9RO8OT73gcp2PE2SKPl+oneHJ93wOU7Hi72DbcUWEJUbHLqXLuJKitvXzvm+88V4O7RG/d/wCJLePsVzuif/Wja/VJtHK7HIABxe7UoBM8YNr3JO6lwY5UuvSZ7V27+FiLwXcPsLXBYWN3xK/L/ql2hjZiZtW51/5/1Oi0UoAAAAAAAAAAAAAAAAAAAAAAAAAAG0sLa92DalsGEHKsLluarl+jcu5t/V8qcG6cGLwkVxx0xz+q0wOOm3PBXPN6fxXI3apClaBzA8zDVZ8jonv+pG53sS//AAeqKeKqKe94uV8FE1dyAyyLLIrpNtXOVVXyqq3qaaI3Ruhj6pmZ3y4n18AAAAAAAAAAAAAAAAAAAAAAAAAAAAXGxuEFrsBQukW9fBoir5Vb4q6JncTRwXaoazCXPiWaamhIHQztsF/k8+byaKk2HzadYQYrJr0lDzRskAAAAAAAAAAAAAAAAAAAAAAAAAAAAAV7F0v8gi6em4ocbnS02zur0+fq2V5yO5nbY5HnzeTRUmw+bTrCDFZNekoiaNkgAAA1Vk7FS4fb4SVfBw37T1S9X3bupT/O5znHiMZTa5o55WGFwFV6OKeaFCpLA0NPHc+JXr5Xudf7lRCtqxt6e3cuKMBYpjo79XXwli7o6uNfkqOidwKxVVL+Nrt33HqjHXaZ5+d4u7Os1xzRu0TS0tm5rO1WpqkvY75kjU8V3FxLxFrYxFN6N8fVSYnC12J5/p3vGJ3KAAAAAAAAAAAAAAAAAAABXcXWQYunpqUONzp99jTbO6vT5+rZHI7metjkefN5NFSbD5tOsIMVk16SiJo2SAAHq2XwV/GsOxQr81XXyejbtu9qJd6yHEXfh25qdGFs/GuxT2L3DE2CFrYURGtaiNRNxETcQzszMzvlq4iIjdDmfH0A8/D2CmYawW+GoRPGTxV+q9Pmu9RJauzbriqEV61F2iaJfP8ALGsMrmypc5rla5PI5FuVDSRMTG+GRqpmmZiXA+vgAAAAAAAAAAAAAAAAAAK7i6yDF09NShxudPvsabZ3V6fP1bI5Hcz1scjz5vJoqTYfNp1hBismvSURNGyQAA2mKi7XK6/d+TPu9qXnBtDK81nsrd8WdFfKVoQAAAgNqlRbSVOo3PlL+3b95o8PlU6Mpi86rV5RM5gAAAAAAAAAAAAAAAAAAV3F1kGLp6alDjc6ffY02zur0+fq2RyO5nrY5HnzeTRUmw+bTrCDFZNekoiaNkgAB6dmsKrgbDcUyX3Nfc9E4Y12ne5b+dCG/a+Jbml0YW98K7FS+U87amBr6dUc1zUc1U3FRdxTOzExO6WrpqiqN8P0Pj6AeZaLDDMB4KfNOqbSXMav9Uip4rU9nsRSWzam7XFMIb96mzRNUoDJIssiulW9znKrlXhVVvVTRxERG6GSqmap3y4n18AAAAAAAAAAAAAAAAAABXcXWQYunpqUONzp99jTbO6vT5+rZHI7metjkefN5NFSbD5tOsIMVk16SiJo2SAAADTWUtjNZ7xFTwkN9/g1W7Uqu6rXcHNuHJiMJTd5/pLuwuOrsf5nnhv6TGLQzx3yuljX6r2Kq+1l6FdVgL0Tzc63p2lYmOedz8MI4yqSnZ/0kllddtXN1Lb+NXXL7EU+0bPuT0uZ4ubTs09HfKb2htBNaCr1dau0nzGN+axOLyrxr/otbNii1G6lS4jE136t9X07nkkznAAAAAAAAAAAAAAAAAAAAruLrIMXT01KHG50++xptndXp8/VsjkdzPWxyPPm8mipNh82nWEGKya9JRE0bJAAAAAAAAAAAAAAAAAAAAAAAAAAAAAFdxdZBi6empQ43On32NNs7q9Pn6tkcjuZ62OR583k0VJsPm06wgxWTXpKImjZIAAfrTReHqWMvu1b2tv3br1uvu9Z5qndEy90U8VUU96ibFP4v8n9wrOUvx/f8XHJH5/r+mxT+L/J/cHKX4/v+HJH5/r+mxT+L/J/cHKX4/v+HJH5/r+uphXFt/DsGyzLVarwcbnanwV19ybl+rW4929ocdUU8P18f48XNlcFM1cf08P6wJZKcA21m7AfxzAsdR8o1HhFf4vgtVdqXqz52rS/5t+5wnBfx3wq5o4d+7xWuH2b8W3FfFu3+H9ensU/i/yf3CHlL8f3/E3JH5/r+mxT+L/J/cHKX4/v+HJH5/r+mxT+L/J/cHKX4/v+HJH5/r+p3UxeAqXsvv1L3Nv3L7luvu9RZ0zviJU9dPDVNPc9qztkqnD3jQN1Ef2kl6NXzU/q9RBexVu1zTzy6cPgbl7n+kd7fYMxa01M1PlzpJXcP9Deqm371K65tC5V0eZbWtmWqelzvYZY2hYm1TR+vVL2qQfN3vudPydj7YcZLF0MibdOxPNVydin2MXej/6fJwVif/mHjYSxZ007f+g+SJ3H47fYty+8no2hcjpRvc1zZdqrozu/bCWislU4B8aobq4/tI71anPwt9ZYWcVbu80fXuVWIwVyzzzzx3vAOlxgAAAAruLrIMXT01KHG50++xptndXp8/VsjkdzPWxyPPm8mipNh82nWEGKya9JRE0bJAADs4MylD6ePSQ8XOhOiWxmU6voozLXgADybV72qnN39hNh82nVDiMqrRAjRsiAW3FtvLp+eb47ygxufV5ejUYDq9PvtaY5XYAAJXZCyCYYwpLUYST/AIW1MiNb9o5HLf0U967XlLfEYr4dEUU/Xd/4pMNgviXarlf03z5qlGxI2IkaIiIlyIm0iJ5Liomd66iN3NDkH0AAAOMjEkYqSIioqXKi7aKnMInc+TG/6pBjBsmmBJ0moEXwEjrlT7N/k5l4PZ5C7weJ+JHDV9Y/bP7Qwfwp46PpP6Y07lYAAAFdxdZBi6empQ43On32NNs7q9Pn6tkcjuZ62OR583k0VJsPm06wgxWTXpKImjZIAAdnBmUofTx6SHi50J0S2MynV9FGZa8AAeTave1U5u/sJsPm06ocRlVaIEaNkQC24tt5dPzzfHeUGNz6vL0ajAdXp99rTHK7AABwghbBEjYURGpuIh9mZmd8vkRERuhzPj6AAAAAB08L4PbhTBkkM+5JGrb/ACLwKnGi3L6j3brmiqKo7Ed23FyiaZ7Xz7VU7qWpfHNtOY9Wu50W5TSU1RVETDI10TRVNM9j8j08gACu4usgxdPTUocbnT77Gm2d1enz9WyOR3M9bHI8+byaKk2HzadYQYrJr0lETRskAAOzgzKUPp49JDxc6E6JbGZTq+ijMteAAPJtXvaqc3f2E2HzadUOIyqtECNGyIBbcW28un55vjvKDG59Xl6NRgOr0++1pjldgAAAeVhe0VNgdbq+VjXXX6hNt13mptoTW7Fy50YQXcTatdOXiLjIotXdfNd5dR/sn+QveDn5Ssb/AKvawPaOmwyt1BK1XXX6hfFdd5q7a+oguWLlvpQ6LWJtXehL1iFOAAAEUxk0fyS1sqt3JWskT1pqXe9ir6y+wNXFZjwZraVHDfme9lzrcAAAruLrIMXT01KHG50++xptndXp8/VsjkdzPWxyPPm8mipNh82nWEGKya9JRE0bJAADs4MylD6ePSQ8XOhOiWxmU6voozLXgADybV72qnN39hNh82nVDiMqrRAjRsiAW3FtvLp+eb47ygxufV5ejUYDq9PvtaY5XYAAM1by0K4AwRfT3eFlXUx8X1nXcSe9UOrCWPi18/0hx43E/Bt74+s/RFJpXTyq6ZVc5y3uVVvVV8t5fRERG6GZqqmqd8uB9eX6QTOp5mvgcrXNW9rk2lRT5MRMbpeqappnfH1XOx2Gv47gJkkl2rTxJbvrpurdwX3ovrM9ibPwrk09jU4S/wDGtRV29r3CB0gACW44IrsI0704YXIvqd/st9mz/mqFHteP9UynxZKcAAV3F1kGLp6alDjc6ffY02zur0+fq2RyO5nrY5HnzeTRUmw+bTrCDFZNekoiaNkgAB2cGZSh9PHpIeLnQnRLYzKdX0UZlrwAB5Nq97VTm7+wmw+bTqhxGVVogRo2RALbi23l0/PN8d5QY3Pq8vRqMB1en32tMcrsAAEfxrVSzWlRl+1FTtS7+5yq5V9it9hdbPp3Wt/fLPbVr33YjuhjDvVgAAo+J2oXwlVGq7V0b0Tj8ZHfp9hV7Sp6MrvZFXSpUwqlyAAJxjib/wAdKv8AdImiWezZ56lRteP80ymZbKIAAV3F1kGLp6alDjc6ffY02zur0+fq2RyO5nrY5HnzeTRUmw+bTrCDFZNekoiaNkgAB2cGZSh9PHpIeLnQnRLYzKdX0UZlrwAB5Nq97VTm7+wmw+bTqhxGVVogRo2RALbi23l0/PN8d5QY3Pq8vRqMB1en32tMcrsAAEQxhu1Vrp7+BWp/8IX+CyYZnaM//vLNnU4QABvcUC/zmfNk00K7aXQjVb7J6dWirFOvQABOccX0FL58nY0s9m/WpUbW6FOqZFsogABXcXWQYunpqUONzp99jTbO6vT5+rZHI7metjkefN5NFSbD5tOsIMVk16SiJo2SAAHZwZlKH08ekh4udCdEtjMp1fRRmWvAAHk2r3tVObv7CbD5tOqHEZVWiBGjZEAtuLbeXT883x3lBjc+ry9GowHV6ffa0xyuwAAQ23++6o89uihf4PJpZjaGfUzx1OIAAbvFDlubNv1oV20ehGq32R06tFYKdegACc44voKXz5OxpZ7N+tSo2t0KdUyLZRAACu4usgxdPTUocbnT77Gm2d1enz9WyOR3M9bHI8+byaKk2HzadYQYrJr0lETRskAAOzgzKUPp49JDxc6E6JbGZTq+ijMteAAPJtXvaqc3f2E2HzadUOIyqtECNGyIBbcW28un55vjvKDG59Xl6NRgOr0++1pjldgAAhtv991R57dFC/weTSzG0M+pnjqcQAA3eKHLc2bfrQrto9CNVvsjp1aKwU69AAE5xxfQUvnydjSz2b9alRtboU6pkWyiAAFdxdZBi6empQ43On32NNs7q9Pn6tkcjuZ62OR583k0VJsPm06wgxWTXpKImjZIAAdnBmUofTx6SHi50J0S2MynV9FGZa8AAeTave1U5u/sJsPm06ocRlVaIEaNkQC24tt5dPzzfHeUGNz6vL0ajAdXp99rTHK7AABDbf77qjz26KF/g8mlmNoZ9TPHU4gABu8UOW5s2/WhXbR6EarfZHTq0Vgp16AAJzji+gpfPk7Glns361Kja3Qp1TItlEAAK7i6yDF09NShxudPvsabZ3V6fP1bI5Hcz1scjz5vJoqTYfNp1hBismvSURNGyQAA7ODMpQ+nj0kPFzoTolsZlOr6KMy14AA8m1e9qpzd/YTYfNp1Q4jKq0QI0bIgFtxbby6fnm+O8oMbn1eXo1GA6vT77WmOV2AACG2/33VHnt0UL/B5NLMbQz6meOpxAADd4octzZt+tCu2j0I1W+yOnVorBTr0AATnHF9BS+fJ2NLPZv1qVG1uhTqmRbKIAAV3F1kGLp6alDjc6ffY02zur0+fq2RyO5nrY5HnzeTRUmw+bTrCDFZNekoiaNkgAB2cGZSh9PHpIeLnQnRLYzKdX0UZlrwAB5Nq97VTm7+wmw+bTqhxGVVogRo2RALbi23l0/PN8d5QY3Pq8vRqMB1en32tMcrsAAENt/vuqPPbooX+DyaWY2hn1M8dTiAAG7xQ5bmzb9aFdtHoRqt9kdOrRWCnXoAAnOOL6Cl8+TsaWezfrUqNrdCnVMi2UQAAruLrIMXT01KHG50++xptndXp8/VsjkdzPWxyPPm8mipNh82nWEGKya9JRE0bJAADs4MylD6ePSQ8XOhOiWxmU6voozLXgADybV72qnN39hNYzadUOIyqtECNGyIBbcW28un55vjvKDG59Xl6NRgOr0++1pjldgAAhtv991R57dFC/wAHk0sxtDPqZ46nEAAN3ihy3Nm360K7aPQjVb7I6dWisFOvQABOccX0FL58nY0s9m/WpUbW6FOqZFsogABXcXWQYunpqUONzp99jTbO6vT5+rZHI7metjkefN5NFSbD5tOsIMVk16SiJo2SAAHJjlY9FYtyot6KnAqbh8mN77EzE74enrkq/vM/XcRfL2vth0fOX/uk1yVf3mfruHy9r7YPnL/3Sa5Kv7zP13D5e19sHzl/7pcJsP1U8StmqJla5LnIr3Kip5Lj7Fi3E74ph8nF3pjdNUvNJXOAehS4bqKOBGUs8zGNvua1yoiXreu1zqq+siqs26p3zEJ6MTdojhpqnc/XXJV/eZ+u4+fL2vth6+cv/dJrkq/vM/XcPl7X2wfOX/uk1yVf3mfruHy9r7YPnL/3S8+pqH1U6vqXOc5265y3qvrJKaYpjdCCuuqueKqd8vyPTyAAOzRV0tBIrqKR7FVLlViqiqnk2jxXRTXzVRvSW7tdud9E7nc1yVf3mfruPHy9r7YS/OX/ALpNclX95n67h8va+2D5y/8AdJrkq/vM/XcPl7X2wfOX/ul1a7Cc2EET5dLI/U36nVuVbr93d5j1Rboo6Mbkdy/cuc1c73UJEQAAruLrIMXT01KHG50++xptndXp8/VsjkdzP2w28ETXfYSaKktjNp1hBicmvSUQNIyQAAAAAAAAAAAAAAAAAAAAAAAAAAAABXcXW1gGK/8Av01KDG50tPs7q9Pn6tkcrteTh2LwlO5HbioqLzKfYndO98mN8bkOrqVaOrcyTda5U504F9ZpLdyLlMVR2sjetTarmiex1yREAAAAAAAAAAAAAAAAAAAAAAAAAABzijWWRGxoqqq3IicKnyZiI3y9U0zVO6PqtVlKT5JQMYn9LET13bZm7tfHXNXe11m38OiKO5o7iNI69bD4SNQJzayz/wApXVM2nJuL5U8inXhsVNmd088OLGYOL8b45qoYWqo30rrpmqnHwe0ubd6i5H+ZZ67h7lqf9x/x1yVCAAAAAAAAAAAAAAAAAAAAAAAAH6wU7qh10LVXm/8ATxXcpojfVO5Jbs13J3URvbKy1nvBSo+e5XcHkb/sp8VjPif5p+nqvsFgIs/7r56vRTMHU/go0OFZO/cAcl6AedW0CTIBn6vAOqdtIB01s9xH3inveeGnufzW9xDinvOCnuNb3EOKe84Ke41vcQ4p7zgp7jW9xDinvOCnuNb3EOKe84Ke41vcQ4p7zgp7jW9xDinvOCnuNb3EOKe84Ke41vcQ4p7zgp7jW9xDinvOCnuNb3EOKe84Ke41vcQ4p7zgp7jW9xDinvOCnuNb3EOKe84Ke41vcQ4p7zgp7jW9xDinvOCnuNb3EOKe84Ke41vcQ4p7zgp7jW9xDinvOCnuNb3EOKe84Ke4Sz3EOKe84Ke52qbAFy7aHx6aChwckKAem1upQDkAA4uA68gH4qAAAAAAAAAAAAAAAAAAAAAAAAEA/WMDsN3AOYA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3" name="AutoShape 4" descr="data:image/jpeg;base64,/9j/4AAQSkZJRgABAQAAAQABAAD/2wCEAAkGBxMHBhISBxMQFhQSDRQVEhUSFxMYGBYRGRYiGhUYHxQYICghGCYlHhMWIzEjJikrLi8vFyQzODUsQzQtLisBCgoKDg0OGhAQGi0kICQwNzg0NC01NywsLCwvNzc0NCw0NDA3LCwsLyw0LCwsLDQsLCwsLCw0LCwsLDQsLCwsLP/AABEIAOEA4QMBEQACEQEDEQH/xAAcAAEBAQADAQEBAAAAAAAAAAAABwYCBAUIAwH/xABKEAABAwECBQ4JCgYDAQAAAAAAAQIDBAYRBQc1dLISFhchMTZBYWNxgpKx0hMiUXJzgZGhsxQyM1JTVGSjwuMVJUJiweEjJNGi/8QAGgEBAAMBAQEAAAAAAAAAAAAAAAMFBgQCAf/EADMRAQABAgMDCgcBAQEBAQAAAAABAgMEM3EFERIVITI0QVFhgbHwExQxUmKh4SLRkUIj/9oADAMBAAIRAxEAPwC4gfxXXAeDha2FJgqRW1MqK9N1saK9U57tpPWp0W8LduRviOZy3cbZtTuqnneXskUfL9RO8S8n3fBDynY8TZIo+X6id4cn3vA5TseJskUfL9RO8OT73gcp2PE2SKPl+oneHJ97wOU7HibJFHy/UTvDk+94HKdjxNkij5fqJ3hyfe8DlOx4myRR8v1E7w5PveBynY8TZIo+X6id4cn3vA5TseJskUfL9RO8OT73gcp2PE2SKPl+oneHJ97wOU7HibJFHy/UTvDk+94HKdjxNkij5fqJ3hyfe8DlOx4myRR8v1E7w5PveBynY8TZIo+X6id4cn3vA5TseJskUfL9RO8OT73gcp2PE2SKPl+oneHJ97wOU7HibJFHy/UTvDk+94HKdjxNkij5fqJ3hyfe8DlOx4myRR8v1E7w5PveBynY8TZIo+X6id4cn3vA5TseJskUfL9RO8OT73gcp2PE2SKPl+oneHJ93wOU7Hi72DbcUWEJUbHLqXLuJKitvXzvm+88V4O7RG/d/wCJLePsVzuif/Wja/VJtHK7HIABxe7UoBM8YNr3JO6lwY5UuvSZ7V27+FiLwXcPsLXBYWN3xK/L/ql2hjZiZtW51/5/1Oi0UoAAAAAAAAAAAAAAAAAAAAAAAAAAG0sLa92DalsGEHKsLluarl+jcu5t/V8qcG6cGLwkVxx0xz+q0wOOm3PBXPN6fxXI3apClaBzA8zDVZ8jonv+pG53sS//AAeqKeKqKe94uV8FE1dyAyyLLIrpNtXOVVXyqq3qaaI3Ruhj6pmZ3y4n18AAAAAAAAAAAAAAAAAAAAAAAAAAAAXGxuEFrsBQukW9fBoir5Vb4q6JncTRwXaoazCXPiWaamhIHQztsF/k8+byaKk2HzadYQYrJr0lDzRskAAAAAAAAAAAAAAAAAAAAAAAAAAAAAV7F0v8gi6em4ocbnS02zur0+fq2V5yO5nbY5HnzeTRUmw+bTrCDFZNekoiaNkgAAA1Vk7FS4fb4SVfBw37T1S9X3bupT/O5znHiMZTa5o55WGFwFV6OKeaFCpLA0NPHc+JXr5Xudf7lRCtqxt6e3cuKMBYpjo79XXwli7o6uNfkqOidwKxVVL+Nrt33HqjHXaZ5+d4u7Os1xzRu0TS0tm5rO1WpqkvY75kjU8V3FxLxFrYxFN6N8fVSYnC12J5/p3vGJ3KAAAAAAAAAAAAAAAAAAABXcXWQYunpqUONzp99jTbO6vT5+rZHI7metjkefN5NFSbD5tOsIMVk16SiJo2SAAHq2XwV/GsOxQr81XXyejbtu9qJd6yHEXfh25qdGFs/GuxT2L3DE2CFrYURGtaiNRNxETcQzszMzvlq4iIjdDmfH0A8/D2CmYawW+GoRPGTxV+q9Pmu9RJauzbriqEV61F2iaJfP8ALGsMrmypc5rla5PI5FuVDSRMTG+GRqpmmZiXA+vgAAAAAAAAAAAAAAAAAAK7i6yDF09NShxudPvsabZ3V6fP1bI5Hcz1scjz5vJoqTYfNp1hBismvSURNGyQAA2mKi7XK6/d+TPu9qXnBtDK81nsrd8WdFfKVoQAAAgNqlRbSVOo3PlL+3b95o8PlU6Mpi86rV5RM5gAAAAAAAAAAAAAAAAAAV3F1kGLp6alDjc6ffY02zur0+fq2RyO5nrY5HnzeTRUmw+bTrCDFZNekoiaNkgAB6dmsKrgbDcUyX3Nfc9E4Y12ne5b+dCG/a+Jbml0YW98K7FS+U87amBr6dUc1zUc1U3FRdxTOzExO6WrpqiqN8P0Pj6AeZaLDDMB4KfNOqbSXMav9Uip4rU9nsRSWzam7XFMIb96mzRNUoDJIssiulW9znKrlXhVVvVTRxERG6GSqmap3y4n18AAAAAAAAAAAAAAAAAABXcXWQYunpqUONzp99jTbO6vT5+rZHI7metjkefN5NFSbD5tOsIMVk16SiJo2SAAADTWUtjNZ7xFTwkN9/g1W7Uqu6rXcHNuHJiMJTd5/pLuwuOrsf5nnhv6TGLQzx3yuljX6r2Kq+1l6FdVgL0Tzc63p2lYmOedz8MI4yqSnZ/0kllddtXN1Lb+NXXL7EU+0bPuT0uZ4ubTs09HfKb2htBNaCr1dau0nzGN+axOLyrxr/otbNii1G6lS4jE136t9X07nkkznAAAAAAAAAAAAAAAAAAAAruLrIMXT01KHG50++xptndXp8/VsjkdzPWxyPPm8mipNh82nWEGKya9JRE0bJAAAAAAAAAAAAAAAAAAAAAAAAAAAAAFdxdZBi6empQ43On32NNs7q9Pn6tkcjuZ62OR583k0VJsPm06wgxWTXpKImjZIAAfrTReHqWMvu1b2tv3br1uvu9Z5qndEy90U8VUU96ibFP4v8n9wrOUvx/f8XHJH5/r+mxT+L/J/cHKX4/v+HJH5/r+mxT+L/J/cHKX4/v+HJH5/r+uphXFt/DsGyzLVarwcbnanwV19ybl+rW4929ocdUU8P18f48XNlcFM1cf08P6wJZKcA21m7AfxzAsdR8o1HhFf4vgtVdqXqz52rS/5t+5wnBfx3wq5o4d+7xWuH2b8W3FfFu3+H9ensU/i/yf3CHlL8f3/E3JH5/r+mxT+L/J/cHKX4/v+HJH5/r+mxT+L/J/cHKX4/v+HJH5/r+p3UxeAqXsvv1L3Nv3L7luvu9RZ0zviJU9dPDVNPc9qztkqnD3jQN1Ef2kl6NXzU/q9RBexVu1zTzy6cPgbl7n+kd7fYMxa01M1PlzpJXcP9Deqm371K65tC5V0eZbWtmWqelzvYZY2hYm1TR+vVL2qQfN3vudPydj7YcZLF0MibdOxPNVydin2MXej/6fJwVif/mHjYSxZ007f+g+SJ3H47fYty+8no2hcjpRvc1zZdqrozu/bCWislU4B8aobq4/tI71anPwt9ZYWcVbu80fXuVWIwVyzzzzx3vAOlxgAAAAruLrIMXT01KHG50++xptndXp8/VsjkdzPWxyPPm8mipNh82nWEGKya9JRE0bJAADs4MylD6ePSQ8XOhOiWxmU6voozLXgADybV72qnN39hNh82nVDiMqrRAjRsiAW3FtvLp+eb47ygxufV5ejUYDq9PvtaY5XYAAJXZCyCYYwpLUYST/AIW1MiNb9o5HLf0U967XlLfEYr4dEUU/Xd/4pMNgviXarlf03z5qlGxI2IkaIiIlyIm0iJ5Liomd66iN3NDkH0AAAOMjEkYqSIioqXKi7aKnMInc+TG/6pBjBsmmBJ0moEXwEjrlT7N/k5l4PZ5C7weJ+JHDV9Y/bP7Qwfwp46PpP6Y07lYAAAFdxdZBi6empQ43On32NNs7q9Pn6tkcjuZ62OR583k0VJsPm06wgxWTXpKImjZIAAdnBmUofTx6SHi50J0S2MynV9FGZa8AAeTave1U5u/sJsPm06ocRlVaIEaNkQC24tt5dPzzfHeUGNz6vL0ajAdXp99rTHK7AABwghbBEjYURGpuIh9mZmd8vkRERuhzPj6AAAAAB08L4PbhTBkkM+5JGrb/ACLwKnGi3L6j3brmiqKo7Ed23FyiaZ7Xz7VU7qWpfHNtOY9Wu50W5TSU1RVETDI10TRVNM9j8j08gACu4usgxdPTUocbnT77Gm2d1enz9WyOR3M9bHI8+byaKk2HzadYQYrJr0lETRskAAOzgzKUPp49JDxc6E6JbGZTq+ijMteAAPJtXvaqc3f2E2HzadUOIyqtECNGyIBbcW28un55vjvKDG59Xl6NRgOr0++1pjldgAAAeVhe0VNgdbq+VjXXX6hNt13mptoTW7Fy50YQXcTatdOXiLjIotXdfNd5dR/sn+QveDn5Ssb/AKvawPaOmwyt1BK1XXX6hfFdd5q7a+oguWLlvpQ6LWJtXehL1iFOAAAEUxk0fyS1sqt3JWskT1pqXe9ir6y+wNXFZjwZraVHDfme9lzrcAAAruLrIMXT01KHG50++xptndXp8/VsjkdzPWxyPPm8mipNh82nWEGKya9JRE0bJAADs4MylD6ePSQ8XOhOiWxmU6voozLXgADybV72qnN39hNh82nVDiMqrRAjRsiAW3FtvLp+eb47ygxufV5ejUYDq9PvtaY5XYAAM1by0K4AwRfT3eFlXUx8X1nXcSe9UOrCWPi18/0hx43E/Bt74+s/RFJpXTyq6ZVc5y3uVVvVV8t5fRERG6GZqqmqd8uB9eX6QTOp5mvgcrXNW9rk2lRT5MRMbpeqappnfH1XOx2Gv47gJkkl2rTxJbvrpurdwX3ovrM9ibPwrk09jU4S/wDGtRV29r3CB0gACW44IrsI0704YXIvqd/st9mz/mqFHteP9UynxZKcAAV3F1kGLp6alDjc6ffY02zur0+fq2RyO5nrY5HnzeTRUmw+bTrCDFZNekoiaNkgAB2cGZSh9PHpIeLnQnRLYzKdX0UZlrwAB5Nq97VTm7+wmw+bTqhxGVVogRo2RALbi23l0/PN8d5QY3Pq8vRqMB1en32tMcrsAAEfxrVSzWlRl+1FTtS7+5yq5V9it9hdbPp3Wt/fLPbVr33YjuhjDvVgAAo+J2oXwlVGq7V0b0Tj8ZHfp9hV7Sp6MrvZFXSpUwqlyAAJxjib/wAdKv8AdImiWezZ56lRteP80ymZbKIAAV3F1kGLp6alDjc6ffY02zur0+fq2RyO5nrY5HnzeTRUmw+bTrCDFZNekoiaNkgAB2cGZSh9PHpIeLnQnRLYzKdX0UZlrwAB5Nq97VTm7+wmw+bTqhxGVVogRo2RALbi23l0/PN8d5QY3Pq8vRqMB1en32tMcrsAAEQxhu1Vrp7+BWp/8IX+CyYZnaM//vLNnU4QABvcUC/zmfNk00K7aXQjVb7J6dWirFOvQABOccX0FL58nY0s9m/WpUbW6FOqZFsogABXcXWQYunpqUONzp99jTbO6vT5+rZHI7metjkefN5NFSbD5tOsIMVk16SiJo2SAAHZwZlKH08ekh4udCdEtjMp1fRRmWvAAHk2r3tVObv7CbD5tOqHEZVWiBGjZEAtuLbeXT883x3lBjc+ry9GowHV6ffa0xyuwAAQ23++6o89uihf4PJpZjaGfUzx1OIAAbvFDlubNv1oV20ehGq32R06tFYKdegACc44voKXz5OxpZ7N+tSo2t0KdUyLZRAACu4usgxdPTUocbnT77Gm2d1enz9WyOR3M9bHI8+byaKk2HzadYQYrJr0lETRskAAOzgzKUPp49JDxc6E6JbGZTq+ijMteAAPJtXvaqc3f2E2HzadUOIyqtECNGyIBbcW28un55vjvKDG59Xl6NRgOr0++1pjldgAAhtv991R57dFC/weTSzG0M+pnjqcQAA3eKHLc2bfrQrto9CNVvsjp1aKwU69AAE5xxfQUvnydjSz2b9alRtboU6pkWyiAAFdxdZBi6empQ43On32NNs7q9Pn6tkcjuZ62OR583k0VJsPm06wgxWTXpKImjZIAAdnBmUofTx6SHi50J0S2MynV9FGZa8AAeTave1U5u/sJsPm06ocRlVaIEaNkQC24tt5dPzzfHeUGNz6vL0ajAdXp99rTHK7AABDbf77qjz26KF/g8mlmNoZ9TPHU4gABu8UOW5s2/WhXbR6EarfZHTq0Vgp16AAJzji+gpfPk7Glns361Kja3Qp1TItlEAAK7i6yDF09NShxudPvsabZ3V6fP1bI5Hcz1scjz5vJoqTYfNp1hBismvSURNGyQAA7ODMpQ+nj0kPFzoTolsZlOr6KMy14AA8m1e9qpzd/YTYfNp1Q4jKq0QI0bIgFtxbby6fnm+O8oMbn1eXo1GA6vT77WmOV2AACG2/33VHnt0UL/B5NLMbQz6meOpxAADd4octzZt+tCu2j0I1W+yOnVorBTr0AATnHF9BS+fJ2NLPZv1qVG1uhTqmRbKIAAV3F1kGLp6alDjc6ffY02zur0+fq2RyO5nrY5HnzeTRUmw+bTrCDFZNekoiaNkgAB2cGZSh9PHpIeLnQnRLYzKdX0UZlrwAB5Nq97VTm7+wmw+bTqhxGVVogRo2RALbi23l0/PN8d5QY3Pq8vRqMB1en32tMcrsAAENt/vuqPPbooX+DyaWY2hn1M8dTiAAG7xQ5bmzb9aFdtHoRqt9kdOrRWCnXoAAnOOL6Cl8+TsaWezfrUqNrdCnVMi2UQAAruLrIMXT01KHG50++xptndXp8/VsjkdzPWxyPPm8mipNh82nWEGKya9JRE0bJAADs4MylD6ePSQ8XOhOiWxmU6voozLXgADybV72qnN39hNYzadUOIyqtECNGyIBbcW28un55vjvKDG59Xl6NRgOr0++1pjldgAAhtv991R57dFC/wAHk0sxtDPqZ46nEAAN3ihy3Nm360K7aPQjVb7I6dWisFOvQABOccX0FL58nY0s9m/WpUbW6FOqZFsogABXcXWQYunpqUONzp99jTbO6vT5+rZHI7metjkefN5NFSbD5tOsIMVk16SiJo2SAAHJjlY9FYtyot6KnAqbh8mN77EzE74enrkq/vM/XcRfL2vth0fOX/uk1yVf3mfruHy9r7YPnL/3Sa5Kv7zP13D5e19sHzl/7pcJsP1U8StmqJla5LnIr3Kip5Lj7Fi3E74ph8nF3pjdNUvNJXOAehS4bqKOBGUs8zGNvua1yoiXreu1zqq+siqs26p3zEJ6MTdojhpqnc/XXJV/eZ+u4+fL2vth6+cv/dJrkq/vM/XcPl7X2wfOX/uk1yVf3mfruHy9r7YPnL/3S8+pqH1U6vqXOc5265y3qvrJKaYpjdCCuuqueKqd8vyPTyAAOzRV0tBIrqKR7FVLlViqiqnk2jxXRTXzVRvSW7tdud9E7nc1yVf3mfruPHy9r7YS/OX/ALpNclX95n67h8va+2D5y/8AdJrkq/vM/XcPl7X2wfOX/ul1a7Cc2EET5dLI/U36nVuVbr93d5j1Rboo6Mbkdy/cuc1c73UJEQAAruLrIMXT01KHG50++xptndXp8/VsjkdzP2w28ETXfYSaKktjNp1hBicmvSUQNIyQAAAAAAAAAAAAAAAAAAAAAAAAAAAABXcXW1gGK/8Av01KDG50tPs7q9Pn6tkcrteTh2LwlO5HbioqLzKfYndO98mN8bkOrqVaOrcyTda5U504F9ZpLdyLlMVR2sjetTarmiex1yREAAAAAAAAAAAAAAAAAAAAAAAAAABzijWWRGxoqqq3IicKnyZiI3y9U0zVO6PqtVlKT5JQMYn9LET13bZm7tfHXNXe11m38OiKO5o7iNI69bD4SNQJzayz/wApXVM2nJuL5U8inXhsVNmd088OLGYOL8b45qoYWqo30rrpmqnHwe0ubd6i5H+ZZ67h7lqf9x/x1yVCAAAAAAAAAAAAAAAAAAAAAAAAH6wU7qh10LVXm/8ATxXcpojfVO5Jbs13J3URvbKy1nvBSo+e5XcHkb/sp8VjPif5p+nqvsFgIs/7r56vRTMHU/go0OFZO/cAcl6AedW0CTIBn6vAOqdtIB01s9xH3inveeGnufzW9xDinvOCnuNb3EOKe84Ke41vcQ4p7zgp7jW9xDinvOCnuNb3EOKe84Ke41vcQ4p7zgp7jW9xDinvOCnuNb3EOKe84Ke41vcQ4p7zgp7jW9xDinvOCnuNb3EOKe84Ke41vcQ4p7zgp7jW9xDinvOCnuNb3EOKe84Ke41vcQ4p7zgp7jW9xDinvOCnuNb3EOKe84Ke41vcQ4p7zgp7jW9xDinvOCnuNb3EOKe84Ke4Sz3EOKe84Ke52qbAFy7aHx6aChwckKAem1upQDkAA4uA68gH4qAAAAAAAAAAAAAAAAAAAAAAAAEA/WMDsN3AOYAD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5" name="AutoShape 6" descr="data:image/jpeg;base64,/9j/4AAQSkZJRgABAQAAAQABAAD/2wCEAAkGBxMHBhISBxMQFhQSDRQVEhUSFxMYGBYRGRYiGhUYHxQYICghGCYlHhMWIzEjJikrLi8vFyQzODUsQzQtLisBCgoKDg0OGhAQGi0kICQwNzg0NC01NywsLCwvNzc0NCw0NDA3LCwsLyw0LCwsLDQsLCwsLCw0LCwsLDQsLCwsLP/AABEIAOEA4QMBEQACEQEDEQH/xAAcAAEBAQADAQEBAAAAAAAAAAAABwYCBAUIAwH/xABKEAABAwECBQ4JCgYDAQAAAAAAAQIDBAYRBQc1dLISFhchMTZBYWNxgpKx0hMiUXJzgZGhsxQyM1JTVGSjwuMVJUJiweEjJNGi/8QAGgEBAAMBAQEAAAAAAAAAAAAAAAMFBgQCAf/EADMRAQABAgMDCgcBAQEBAQAAAAABAgMEM3EFERIVITI0QVFhgbHwExQxUmKh4SLRkUIj/9oADAMBAAIRAxEAPwC4gfxXXAeDha2FJgqRW1MqK9N1saK9U57tpPWp0W8LduRviOZy3cbZtTuqnneXskUfL9RO8S8n3fBDynY8TZIo+X6id4cn3vA5TseJskUfL9RO8OT73gcp2PE2SKPl+oneHJ97wOU7HibJFHy/UTvDk+94HKdjxNkij5fqJ3hyfe8DlOx4myRR8v1E7w5PveBynY8TZIo+X6id4cn3vA5TseJskUfL9RO8OT73gcp2PE2SKPl+oneHJ97wOU7HibJFHy/UTvDk+94HKdjxNkij5fqJ3hyfe8DlOx4myRR8v1E7w5PveBynY8TZIo+X6id4cn3vA5TseJskUfL9RO8OT73gcp2PE2SKPl+oneHJ97wOU7HibJFHy/UTvDk+94HKdjxNkij5fqJ3hyfe8DlOx4myRR8v1E7w5PveBynY8TZIo+X6id4cn3vA5TseJskUfL9RO8OT73gcp2PE2SKPl+oneHJ93wOU7Hi72DbcUWEJUbHLqXLuJKitvXzvm+88V4O7RG/d/wCJLePsVzuif/Wja/VJtHK7HIABxe7UoBM8YNr3JO6lwY5UuvSZ7V27+FiLwXcPsLXBYWN3xK/L/ql2hjZiZtW51/5/1Oi0UoAAAAAAAAAAAAAAAAAAAAAAAAAAG0sLa92DalsGEHKsLluarl+jcu5t/V8qcG6cGLwkVxx0xz+q0wOOm3PBXPN6fxXI3apClaBzA8zDVZ8jonv+pG53sS//AAeqKeKqKe94uV8FE1dyAyyLLIrpNtXOVVXyqq3qaaI3Ruhj6pmZ3y4n18AAAAAAAAAAAAAAAAAAAAAAAAAAAAXGxuEFrsBQukW9fBoir5Vb4q6JncTRwXaoazCXPiWaamhIHQztsF/k8+byaKk2HzadYQYrJr0lDzRskAAAAAAAAAAAAAAAAAAAAAAAAAAAAAV7F0v8gi6em4ocbnS02zur0+fq2V5yO5nbY5HnzeTRUmw+bTrCDFZNekoiaNkgAAA1Vk7FS4fb4SVfBw37T1S9X3bupT/O5znHiMZTa5o55WGFwFV6OKeaFCpLA0NPHc+JXr5Xudf7lRCtqxt6e3cuKMBYpjo79XXwli7o6uNfkqOidwKxVVL+Nrt33HqjHXaZ5+d4u7Os1xzRu0TS0tm5rO1WpqkvY75kjU8V3FxLxFrYxFN6N8fVSYnC12J5/p3vGJ3KAAAAAAAAAAAAAAAAAAABXcXWQYunpqUONzp99jTbO6vT5+rZHI7metjkefN5NFSbD5tOsIMVk16SiJo2SAAHq2XwV/GsOxQr81XXyejbtu9qJd6yHEXfh25qdGFs/GuxT2L3DE2CFrYURGtaiNRNxETcQzszMzvlq4iIjdDmfH0A8/D2CmYawW+GoRPGTxV+q9Pmu9RJauzbriqEV61F2iaJfP8ALGsMrmypc5rla5PI5FuVDSRMTG+GRqpmmZiXA+vgAAAAAAAAAAAAAAAAAAK7i6yDF09NShxudPvsabZ3V6fP1bI5Hcz1scjz5vJoqTYfNp1hBismvSURNGyQAA2mKi7XK6/d+TPu9qXnBtDK81nsrd8WdFfKVoQAAAgNqlRbSVOo3PlL+3b95o8PlU6Mpi86rV5RM5gAAAAAAAAAAAAAAAAAAV3F1kGLp6alDjc6ffY02zur0+fq2RyO5nrY5HnzeTRUmw+bTrCDFZNekoiaNkgAB6dmsKrgbDcUyX3Nfc9E4Y12ne5b+dCG/a+Jbml0YW98K7FS+U87amBr6dUc1zUc1U3FRdxTOzExO6WrpqiqN8P0Pj6AeZaLDDMB4KfNOqbSXMav9Uip4rU9nsRSWzam7XFMIb96mzRNUoDJIssiulW9znKrlXhVVvVTRxERG6GSqmap3y4n18AAAAAAAAAAAAAAAAAABXcXWQYunpqUONzp99jTbO6vT5+rZHI7metjkefN5NFSbD5tOsIMVk16SiJo2SAAADTWUtjNZ7xFTwkN9/g1W7Uqu6rXcHNuHJiMJTd5/pLuwuOrsf5nnhv6TGLQzx3yuljX6r2Kq+1l6FdVgL0Tzc63p2lYmOedz8MI4yqSnZ/0kllddtXN1Lb+NXXL7EU+0bPuT0uZ4ubTs09HfKb2htBNaCr1dau0nzGN+axOLyrxr/otbNii1G6lS4jE136t9X07nkkznAAAAAAAAAAAAAAAAAAAAruLrIMXT01KHG50++xptndXp8/VsjkdzPWxyPPm8mipNh82nWEGKya9JRE0bJAAAAAAAAAAAAAAAAAAAAAAAAAAAAAFdxdZBi6empQ43On32NNs7q9Pn6tkcjuZ62OR583k0VJsPm06wgxWTXpKImjZIAAfrTReHqWMvu1b2tv3br1uvu9Z5qndEy90U8VUU96ibFP4v8n9wrOUvx/f8XHJH5/r+mxT+L/J/cHKX4/v+HJH5/r+mxT+L/J/cHKX4/v+HJH5/r+uphXFt/DsGyzLVarwcbnanwV19ybl+rW4929ocdUU8P18f48XNlcFM1cf08P6wJZKcA21m7AfxzAsdR8o1HhFf4vgtVdqXqz52rS/5t+5wnBfx3wq5o4d+7xWuH2b8W3FfFu3+H9ensU/i/yf3CHlL8f3/E3JH5/r+mxT+L/J/cHKX4/v+HJH5/r+mxT+L/J/cHKX4/v+HJH5/r+p3UxeAqXsvv1L3Nv3L7luvu9RZ0zviJU9dPDVNPc9qztkqnD3jQN1Ef2kl6NXzU/q9RBexVu1zTzy6cPgbl7n+kd7fYMxa01M1PlzpJXcP9Deqm371K65tC5V0eZbWtmWqelzvYZY2hYm1TR+vVL2qQfN3vudPydj7YcZLF0MibdOxPNVydin2MXej/6fJwVif/mHjYSxZ007f+g+SJ3H47fYty+8no2hcjpRvc1zZdqrozu/bCWislU4B8aobq4/tI71anPwt9ZYWcVbu80fXuVWIwVyzzzzx3vAOlxgAAAAruLrIMXT01KHG50++xptndXp8/VsjkdzPWxyPPm8mipNh82nWEGKya9JRE0bJAADs4MylD6ePSQ8XOhOiWxmU6voozLXgADybV72qnN39hNh82nVDiMqrRAjRsiAW3FtvLp+eb47ygxufV5ejUYDq9PvtaY5XYAAJXZCyCYYwpLUYST/AIW1MiNb9o5HLf0U967XlLfEYr4dEUU/Xd/4pMNgviXarlf03z5qlGxI2IkaIiIlyIm0iJ5Liomd66iN3NDkH0AAAOMjEkYqSIioqXKi7aKnMInc+TG/6pBjBsmmBJ0moEXwEjrlT7N/k5l4PZ5C7weJ+JHDV9Y/bP7Qwfwp46PpP6Y07lYAAAFdxdZBi6empQ43On32NNs7q9Pn6tkcjuZ62OR583k0VJsPm06wgxWTXpKImjZIAAdnBmUofTx6SHi50J0S2MynV9FGZa8AAeTave1U5u/sJsPm06ocRlVaIEaNkQC24tt5dPzzfHeUGNz6vL0ajAdXp99rTHK7AABwghbBEjYURGpuIh9mZmd8vkRERuhzPj6AAAAAB08L4PbhTBkkM+5JGrb/ACLwKnGi3L6j3brmiqKo7Ed23FyiaZ7Xz7VU7qWpfHNtOY9Wu50W5TSU1RVETDI10TRVNM9j8j08gACu4usgxdPTUocbnT77Gm2d1enz9WyOR3M9bHI8+byaKk2HzadYQYrJr0lETRskAAOzgzKUPp49JDxc6E6JbGZTq+ijMteAAPJtXvaqc3f2E2HzadUOIyqtECNGyIBbcW28un55vjvKDG59Xl6NRgOr0++1pjldgAAAeVhe0VNgdbq+VjXXX6hNt13mptoTW7Fy50YQXcTatdOXiLjIotXdfNd5dR/sn+QveDn5Ssb/AKvawPaOmwyt1BK1XXX6hfFdd5q7a+oguWLlvpQ6LWJtXehL1iFOAAAEUxk0fyS1sqt3JWskT1pqXe9ir6y+wNXFZjwZraVHDfme9lzrcAAAruLrIMXT01KHG50++xptndXp8/VsjkdzPWxyPPm8mipNh82nWEGKya9JRE0bJAADs4MylD6ePSQ8XOhOiWxmU6voozLXgADybV72qnN39hNh82nVDiMqrRAjRsiAW3FtvLp+eb47ygxufV5ejUYDq9PvtaY5XYAAM1by0K4AwRfT3eFlXUx8X1nXcSe9UOrCWPi18/0hx43E/Bt74+s/RFJpXTyq6ZVc5y3uVVvVV8t5fRERG6GZqqmqd8uB9eX6QTOp5mvgcrXNW9rk2lRT5MRMbpeqappnfH1XOx2Gv47gJkkl2rTxJbvrpurdwX3ovrM9ibPwrk09jU4S/wDGtRV29r3CB0gACW44IrsI0704YXIvqd/st9mz/mqFHteP9UynxZKcAAV3F1kGLp6alDjc6ffY02zur0+fq2RyO5nrY5HnzeTRUmw+bTrCDFZNekoiaNkgAB2cGZSh9PHpIeLnQnRLYzKdX0UZlrwAB5Nq97VTm7+wmw+bTqhxGVVogRo2RALbi23l0/PN8d5QY3Pq8vRqMB1en32tMcrsAAEfxrVSzWlRl+1FTtS7+5yq5V9it9hdbPp3Wt/fLPbVr33YjuhjDvVgAAo+J2oXwlVGq7V0b0Tj8ZHfp9hV7Sp6MrvZFXSpUwqlyAAJxjib/wAdKv8AdImiWezZ56lRteP80ymZbKIAAV3F1kGLp6alDjc6ffY02zur0+fq2RyO5nrY5HnzeTRUmw+bTrCDFZNekoiaNkgAB2cGZSh9PHpIeLnQnRLYzKdX0UZlrwAB5Nq97VTm7+wmw+bTqhxGVVogRo2RALbi23l0/PN8d5QY3Pq8vRqMB1en32tMcrsAAEQxhu1Vrp7+BWp/8IX+CyYZnaM//vLNnU4QABvcUC/zmfNk00K7aXQjVb7J6dWirFOvQABOccX0FL58nY0s9m/WpUbW6FOqZFsogABXcXWQYunpqUONzp99jTbO6vT5+rZHI7metjkefN5NFSbD5tOsIMVk16SiJo2SAAHZwZlKH08ekh4udCdEtjMp1fRRmWvAAHk2r3tVObv7CbD5tOqHEZVWiBGjZEAtuLbeXT883x3lBjc+ry9GowHV6ffa0xyuwAAQ23++6o89uihf4PJpZjaGfUzx1OIAAbvFDlubNv1oV20ehGq32R06tFYKdegACc44voKXz5OxpZ7N+tSo2t0KdUyLZRAACu4usgxdPTUocbnT77Gm2d1enz9WyOR3M9bHI8+byaKk2HzadYQYrJr0lETRskAAOzgzKUPp49JDxc6E6JbGZTq+ijMteAAPJtXvaqc3f2E2HzadUOIyqtECNGyIBbcW28un55vjvKDG59Xl6NRgOr0++1pjldgAAhtv991R57dFC/weTSzG0M+pnjqcQAA3eKHLc2bfrQrto9CNVvsjp1aKwU69AAE5xxfQUvnydjSz2b9alRtboU6pkWyiAAFdxdZBi6empQ43On32NNs7q9Pn6tkcjuZ62OR583k0VJsPm06wgxWTXpKImjZIAAdnBmUofTx6SHi50J0S2MynV9FGZa8AAeTave1U5u/sJsPm06ocRlVaIEaNkQC24tt5dPzzfHeUGNz6vL0ajAdXp99rTHK7AABDbf77qjz26KF/g8mlmNoZ9TPHU4gABu8UOW5s2/WhXbR6EarfZHTq0Vgp16AAJzji+gpfPk7Glns361Kja3Qp1TItlEAAK7i6yDF09NShxudPvsabZ3V6fP1bI5Hcz1scjz5vJoqTYfNp1hBismvSURNGyQAA7ODMpQ+nj0kPFzoTolsZlOr6KMy14AA8m1e9qpzd/YTYfNp1Q4jKq0QI0bIgFtxbby6fnm+O8oMbn1eXo1GA6vT77WmOV2AACG2/33VHnt0UL/B5NLMbQz6meOpxAADd4octzZt+tCu2j0I1W+yOnVorBTr0AATnHF9BS+fJ2NLPZv1qVG1uhTqmRbKIAAV3F1kGLp6alDjc6ffY02zur0+fq2RyO5nrY5HnzeTRUmw+bTrCDFZNekoiaNkgAB2cGZSh9PHpIeLnQnRLYzKdX0UZlrwAB5Nq97VTm7+wmw+bTqhxGVVogRo2RALbi23l0/PN8d5QY3Pq8vRqMB1en32tMcrsAAENt/vuqPPbooX+DyaWY2hn1M8dTiAAG7xQ5bmzb9aFdtHoRqt9kdOrRWCnXoAAnOOL6Cl8+TsaWezfrUqNrdCnVMi2UQAAruLrIMXT01KHG50++xptndXp8/VsjkdzPWxyPPm8mipNh82nWEGKya9JRE0bJAADs4MylD6ePSQ8XOhOiWxmU6voozLXgADybV72qnN39hNYzadUOIyqtECNGyIBbcW28un55vjvKDG59Xl6NRgOr0++1pjldgAAhtv991R57dFC/wAHk0sxtDPqZ46nEAAN3ihy3Nm360K7aPQjVb7I6dWisFOvQABOccX0FL58nY0s9m/WpUbW6FOqZFsogABXcXWQYunpqUONzp99jTbO6vT5+rZHI7metjkefN5NFSbD5tOsIMVk16SiJo2SAAHJjlY9FYtyot6KnAqbh8mN77EzE74enrkq/vM/XcRfL2vth0fOX/uk1yVf3mfruHy9r7YPnL/3Sa5Kv7zP13D5e19sHzl/7pcJsP1U8StmqJla5LnIr3Kip5Lj7Fi3E74ph8nF3pjdNUvNJXOAehS4bqKOBGUs8zGNvua1yoiXreu1zqq+siqs26p3zEJ6MTdojhpqnc/XXJV/eZ+u4+fL2vth6+cv/dJrkq/vM/XcPl7X2wfOX/uk1yVf3mfruHy9r7YPnL/3S8+pqH1U6vqXOc5265y3qvrJKaYpjdCCuuqueKqd8vyPTyAAOzRV0tBIrqKR7FVLlViqiqnk2jxXRTXzVRvSW7tdud9E7nc1yVf3mfruPHy9r7YS/OX/ALpNclX95n67h8va+2D5y/8AdJrkq/vM/XcPl7X2wfOX/ul1a7Cc2EET5dLI/U36nVuVbr93d5j1Rboo6Mbkdy/cuc1c73UJEQAAruLrIMXT01KHG50++xptndXp8/VsjkdzP2w28ETXfYSaKktjNp1hBicmvSUQNIyQAAAAAAAAAAAAAAAAAAAAAAAAAAAABXcXW1gGK/8Av01KDG50tPs7q9Pn6tkcrteTh2LwlO5HbioqLzKfYndO98mN8bkOrqVaOrcyTda5U504F9ZpLdyLlMVR2sjetTarmiex1yREAAAAAAAAAAAAAAAAAAAAAAAAAABzijWWRGxoqqq3IicKnyZiI3y9U0zVO6PqtVlKT5JQMYn9LET13bZm7tfHXNXe11m38OiKO5o7iNI69bD4SNQJzayz/wApXVM2nJuL5U8inXhsVNmd088OLGYOL8b45qoYWqo30rrpmqnHwe0ubd6i5H+ZZ67h7lqf9x/x1yVCAAAAAAAAAAAAAAAAAAAAAAAAH6wU7qh10LVXm/8ATxXcpojfVO5Jbs13J3URvbKy1nvBSo+e5XcHkb/sp8VjPif5p+nqvsFgIs/7r56vRTMHU/go0OFZO/cAcl6AedW0CTIBn6vAOqdtIB01s9xH3inveeGnufzW9xDinvOCnuNb3EOKe84Ke41vcQ4p7zgp7jW9xDinvOCnuNb3EOKe84Ke41vcQ4p7zgp7jW9xDinvOCnuNb3EOKe84Ke41vcQ4p7zgp7jW9xDinvOCnuNb3EOKe84Ke41vcQ4p7zgp7jW9xDinvOCnuNb3EOKe84Ke41vcQ4p7zgp7jW9xDinvOCnuNb3EOKe84Ke41vcQ4p7zgp7jW9xDinvOCnuNb3EOKe84Ke4Sz3EOKe84Ke52qbAFy7aHx6aChwckKAem1upQDkAA4uA68gH4qAAAAAAAAAAAAAAAAAAAAAAAAEA/WMDsN3AOYAD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345" y="4207480"/>
            <a:ext cx="391625" cy="39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466" y="4225068"/>
            <a:ext cx="400002" cy="39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>
            <a:hlinkClick r:id="rId5"/>
          </p:cNvPr>
          <p:cNvSpPr txBox="1"/>
          <p:nvPr/>
        </p:nvSpPr>
        <p:spPr>
          <a:xfrm>
            <a:off x="6079558" y="5640512"/>
            <a:ext cx="1122423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dirty="0" smtClean="0">
                <a:solidFill>
                  <a:schemeClr val="bg1">
                    <a:lumMod val="50000"/>
                  </a:schemeClr>
                </a:solidFill>
              </a:rPr>
              <a:t>Suite…</a:t>
            </a:r>
            <a:r>
              <a:rPr lang="fr-CH" dirty="0" smtClean="0">
                <a:solidFill>
                  <a:schemeClr val="bg1">
                    <a:lumMod val="50000"/>
                  </a:schemeClr>
                </a:solidFill>
              </a:rPr>
              <a:t> …</a:t>
            </a:r>
            <a:endParaRPr lang="fr-CH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8178" y="955354"/>
            <a:ext cx="3222447" cy="197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22" descr="mnt_3ds.png"/>
          <p:cNvPicPr>
            <a:picLocks noChangeAspect="1"/>
          </p:cNvPicPr>
          <p:nvPr/>
        </p:nvPicPr>
        <p:blipFill>
          <a:blip r:embed="rId3" cstate="print"/>
          <a:srcRect l="6760" t="3728" r="5482"/>
          <a:stretch>
            <a:fillRect/>
          </a:stretch>
        </p:blipFill>
        <p:spPr bwMode="auto">
          <a:xfrm>
            <a:off x="5228177" y="3059259"/>
            <a:ext cx="3222447" cy="265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9"/>
          <p:cNvSpPr txBox="1">
            <a:spLocks noChangeArrowheads="1"/>
          </p:cNvSpPr>
          <p:nvPr/>
        </p:nvSpPr>
        <p:spPr bwMode="auto">
          <a:xfrm>
            <a:off x="714821" y="1174749"/>
            <a:ext cx="3790950" cy="36933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CH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eaLnBrk="1" hangingPunct="1">
              <a:defRPr sz="3200" b="1">
                <a:solidFill>
                  <a:schemeClr val="tx2"/>
                </a:solidFill>
              </a:defRPr>
            </a:lvl2pPr>
            <a:lvl3pPr eaLnBrk="1" hangingPunct="1">
              <a:defRPr sz="3200" b="1">
                <a:solidFill>
                  <a:schemeClr val="tx2"/>
                </a:solidFill>
              </a:defRPr>
            </a:lvl3pPr>
            <a:lvl4pPr eaLnBrk="1" hangingPunct="1">
              <a:defRPr sz="3200" b="1">
                <a:solidFill>
                  <a:schemeClr val="tx2"/>
                </a:solidFill>
              </a:defRPr>
            </a:lvl4pPr>
            <a:lvl5pPr eaLnBrk="1" hangingPunct="1">
              <a:defRPr sz="3200" b="1">
                <a:solidFill>
                  <a:schemeClr val="tx2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</a:defRPr>
            </a:lvl9pPr>
          </a:lstStyle>
          <a:p>
            <a:pPr algn="l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H" b="1" kern="1200" dirty="0">
                <a:solidFill>
                  <a:srgbClr val="7F7F7F"/>
                </a:solidFill>
                <a:latin typeface="Arial" pitchFamily="34" charset="0"/>
                <a:ea typeface="+mn-ea"/>
                <a:cs typeface="Arial" pitchFamily="34" charset="0"/>
              </a:rPr>
              <a:t>Modèles d’altitude</a:t>
            </a: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 bwMode="auto">
          <a:xfrm>
            <a:off x="386440" y="1972638"/>
            <a:ext cx="4447713" cy="3182086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eaLnBrk="1" hangingPunct="1">
              <a:spcBef>
                <a:spcPct val="20000"/>
              </a:spcBef>
              <a:buSzPct val="95000"/>
              <a:buChar char="•"/>
              <a:defRPr sz="1600">
                <a:latin typeface="Cadastra"/>
              </a:defRPr>
            </a:lvl1pPr>
            <a:lvl2pPr marL="742950" indent="-285750" eaLnBrk="1" hangingPunct="1">
              <a:spcBef>
                <a:spcPct val="20000"/>
              </a:spcBef>
              <a:buChar char="–"/>
              <a:defRPr>
                <a:latin typeface="+mn-lt"/>
              </a:defRPr>
            </a:lvl2pPr>
            <a:lvl3pPr marL="1143000" indent="-228600" eaLnBrk="1" hangingPunct="1">
              <a:spcBef>
                <a:spcPct val="20000"/>
              </a:spcBef>
              <a:buChar char="•"/>
              <a:defRPr sz="1600"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defRPr sz="2000"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800100" lvl="1" indent="-342900" algn="l">
              <a:spcBef>
                <a:spcPct val="0"/>
              </a:spcBef>
              <a:spcAft>
                <a:spcPts val="600"/>
              </a:spcAft>
              <a:defRPr/>
            </a:pPr>
            <a:r>
              <a:rPr lang="fr-FR" sz="1200" baseline="0" dirty="0">
                <a:solidFill>
                  <a:srgbClr val="7F7F7F"/>
                </a:solidFill>
                <a:latin typeface="Arial" pitchFamily="34" charset="0"/>
              </a:rPr>
              <a:t>Acquisition LIDAR</a:t>
            </a:r>
          </a:p>
          <a:p>
            <a:pPr marL="800100" lvl="1" indent="-342900" algn="l">
              <a:spcBef>
                <a:spcPct val="0"/>
              </a:spcBef>
              <a:spcAft>
                <a:spcPts val="600"/>
              </a:spcAft>
              <a:defRPr/>
            </a:pPr>
            <a:endParaRPr lang="fr-FR" sz="1200" baseline="0" dirty="0">
              <a:solidFill>
                <a:srgbClr val="7F7F7F"/>
              </a:solidFill>
              <a:latin typeface="Arial" pitchFamily="34" charset="0"/>
            </a:endParaRPr>
          </a:p>
          <a:p>
            <a:pPr marL="800100" lvl="1" indent="-342900" algn="l">
              <a:spcBef>
                <a:spcPct val="0"/>
              </a:spcBef>
              <a:spcAft>
                <a:spcPts val="600"/>
              </a:spcAft>
              <a:defRPr/>
            </a:pPr>
            <a:r>
              <a:rPr lang="fr-FR" sz="1200" baseline="0" dirty="0">
                <a:solidFill>
                  <a:srgbClr val="7F7F7F"/>
                </a:solidFill>
                <a:latin typeface="Arial" pitchFamily="34" charset="0"/>
              </a:rPr>
              <a:t>Densité: 25 pts/m2</a:t>
            </a:r>
          </a:p>
          <a:p>
            <a:pPr marL="800100" lvl="1" indent="-342900" algn="l">
              <a:spcBef>
                <a:spcPct val="0"/>
              </a:spcBef>
              <a:spcAft>
                <a:spcPts val="600"/>
              </a:spcAft>
              <a:defRPr/>
            </a:pPr>
            <a:endParaRPr lang="fr-FR" sz="1200" baseline="0" dirty="0">
              <a:solidFill>
                <a:srgbClr val="7F7F7F"/>
              </a:solidFill>
              <a:latin typeface="Arial" pitchFamily="34" charset="0"/>
            </a:endParaRPr>
          </a:p>
          <a:p>
            <a:pPr marL="800100" lvl="1" indent="-342900" algn="l">
              <a:spcBef>
                <a:spcPct val="0"/>
              </a:spcBef>
              <a:spcAft>
                <a:spcPts val="600"/>
              </a:spcAft>
              <a:defRPr/>
            </a:pPr>
            <a:r>
              <a:rPr lang="fr-FR" sz="1200" baseline="0" dirty="0">
                <a:solidFill>
                  <a:srgbClr val="7F7F7F"/>
                </a:solidFill>
                <a:latin typeface="Arial" pitchFamily="34" charset="0"/>
              </a:rPr>
              <a:t>Période: hiver 2017</a:t>
            </a:r>
          </a:p>
          <a:p>
            <a:pPr marL="800100" lvl="1" indent="-342900" algn="l">
              <a:spcBef>
                <a:spcPct val="0"/>
              </a:spcBef>
              <a:spcAft>
                <a:spcPts val="600"/>
              </a:spcAft>
              <a:defRPr/>
            </a:pPr>
            <a:endParaRPr lang="fr-FR" sz="1200" baseline="0" dirty="0">
              <a:solidFill>
                <a:srgbClr val="7F7F7F"/>
              </a:solidFill>
              <a:latin typeface="Arial" pitchFamily="34" charset="0"/>
            </a:endParaRPr>
          </a:p>
          <a:p>
            <a:pPr marL="800100" lvl="1" indent="-342900" algn="l">
              <a:spcBef>
                <a:spcPct val="0"/>
              </a:spcBef>
              <a:spcAft>
                <a:spcPts val="600"/>
              </a:spcAft>
              <a:defRPr/>
            </a:pPr>
            <a:r>
              <a:rPr lang="fr-FR" sz="1200" baseline="0" dirty="0">
                <a:solidFill>
                  <a:srgbClr val="7F7F7F"/>
                </a:solidFill>
                <a:latin typeface="Arial" pitchFamily="34" charset="0"/>
              </a:rPr>
              <a:t>Renouvellement : 4 ans</a:t>
            </a:r>
          </a:p>
          <a:p>
            <a:pPr marL="800100" lvl="1" indent="-342900" algn="l">
              <a:spcBef>
                <a:spcPct val="0"/>
              </a:spcBef>
              <a:spcAft>
                <a:spcPts val="600"/>
              </a:spcAft>
              <a:defRPr/>
            </a:pPr>
            <a:endParaRPr lang="fr-FR" sz="1200" baseline="0" dirty="0">
              <a:solidFill>
                <a:srgbClr val="7F7F7F"/>
              </a:solidFill>
              <a:latin typeface="Arial" pitchFamily="34" charset="0"/>
            </a:endParaRPr>
          </a:p>
          <a:p>
            <a:pPr marL="800100" lvl="1" indent="-342900" algn="l">
              <a:spcBef>
                <a:spcPct val="0"/>
              </a:spcBef>
              <a:spcAft>
                <a:spcPts val="600"/>
              </a:spcAft>
              <a:defRPr/>
            </a:pPr>
            <a:r>
              <a:rPr lang="fr-FR" sz="1200" baseline="0" dirty="0">
                <a:solidFill>
                  <a:srgbClr val="7F7F7F"/>
                </a:solidFill>
                <a:latin typeface="Arial" pitchFamily="34" charset="0"/>
              </a:rPr>
              <a:t>Modèle numérique de terrain et de surface</a:t>
            </a:r>
          </a:p>
        </p:txBody>
      </p:sp>
    </p:spTree>
    <p:extLst>
      <p:ext uri="{BB962C8B-B14F-4D97-AF65-F5344CB8AC3E}">
        <p14:creationId xmlns:p14="http://schemas.microsoft.com/office/powerpoint/2010/main" val="288409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86846" y="658799"/>
            <a:ext cx="7354887" cy="539634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fr-CH" sz="1800" b="1" baseline="0" dirty="0" smtClean="0">
                <a:solidFill>
                  <a:srgbClr val="7F7F7F"/>
                </a:solidFill>
              </a:rPr>
              <a:t>Les bâtiments 3D</a:t>
            </a:r>
            <a:endParaRPr lang="fr-CH" sz="1800" b="1" baseline="0" dirty="0">
              <a:solidFill>
                <a:srgbClr val="7F7F7F"/>
              </a:solidFill>
            </a:endParaRPr>
          </a:p>
          <a:p>
            <a:pPr eaLnBrk="1" hangingPunct="1">
              <a:lnSpc>
                <a:spcPct val="100000"/>
              </a:lnSpc>
              <a:defRPr/>
            </a:pPr>
            <a:endParaRPr lang="fr-CH" baseline="0" dirty="0">
              <a:solidFill>
                <a:srgbClr val="7F7F7F"/>
              </a:solidFill>
              <a:latin typeface="Arial Bold"/>
            </a:endParaRPr>
          </a:p>
          <a:p>
            <a:pPr eaLnBrk="1" hangingPunct="1">
              <a:lnSpc>
                <a:spcPct val="100000"/>
              </a:lnSpc>
              <a:defRPr/>
            </a:pPr>
            <a:r>
              <a:rPr lang="fr-CH" baseline="0" dirty="0" smtClean="0">
                <a:solidFill>
                  <a:srgbClr val="7F7F7F"/>
                </a:solidFill>
                <a:latin typeface="Arial Bold"/>
              </a:rPr>
              <a:t>La </a:t>
            </a:r>
            <a:r>
              <a:rPr lang="fr-CH" baseline="0" dirty="0">
                <a:solidFill>
                  <a:srgbClr val="7F7F7F"/>
                </a:solidFill>
                <a:latin typeface="Arial Bold"/>
              </a:rPr>
              <a:t>géométrie des bâtiments répartie dans 5 couches</a:t>
            </a:r>
            <a:r>
              <a:rPr lang="fr-CH" baseline="0" dirty="0" smtClean="0">
                <a:solidFill>
                  <a:srgbClr val="7F7F7F"/>
                </a:solidFill>
                <a:latin typeface="Arial Bold"/>
              </a:rPr>
              <a:t>…</a:t>
            </a:r>
            <a:endParaRPr lang="fr-CH" baseline="0" dirty="0">
              <a:solidFill>
                <a:srgbClr val="7F7F7F"/>
              </a:solidFill>
              <a:latin typeface="Arial Bold"/>
            </a:endParaRPr>
          </a:p>
          <a:p>
            <a:pPr lvl="1" eaLnBrk="1" hangingPunct="1">
              <a:lnSpc>
                <a:spcPct val="150000"/>
              </a:lnSpc>
              <a:defRPr/>
            </a:pPr>
            <a:r>
              <a:rPr lang="fr-CH" sz="1200" baseline="0" dirty="0">
                <a:solidFill>
                  <a:srgbClr val="7F7F7F"/>
                </a:solidFill>
              </a:rPr>
              <a:t>-  Les bases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fr-CH" sz="1200" baseline="0" dirty="0">
                <a:solidFill>
                  <a:srgbClr val="7F7F7F"/>
                </a:solidFill>
              </a:rPr>
              <a:t>-  Les façades principales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fr-CH" sz="1200" baseline="0" dirty="0">
                <a:solidFill>
                  <a:srgbClr val="7F7F7F"/>
                </a:solidFill>
              </a:rPr>
              <a:t>-  Les toits principaux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fr-CH" sz="1200" baseline="0" dirty="0">
                <a:solidFill>
                  <a:srgbClr val="7F7F7F"/>
                </a:solidFill>
              </a:rPr>
              <a:t>-  Les façades des superstructures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fr-CH" sz="1200" baseline="0" dirty="0">
                <a:solidFill>
                  <a:srgbClr val="7F7F7F"/>
                </a:solidFill>
              </a:rPr>
              <a:t>-  Les toits des superstructures</a:t>
            </a:r>
          </a:p>
          <a:p>
            <a:pPr marL="800100" lvl="1" indent="-342900" eaLnBrk="1" hangingPunct="1">
              <a:lnSpc>
                <a:spcPct val="100000"/>
              </a:lnSpc>
              <a:buFontTx/>
              <a:buChar char="-"/>
              <a:defRPr/>
            </a:pPr>
            <a:endParaRPr lang="fr-CH" sz="1600" b="1" dirty="0">
              <a:solidFill>
                <a:srgbClr val="4D4D4D"/>
              </a:solidFill>
            </a:endParaRPr>
          </a:p>
          <a:p>
            <a:pPr eaLnBrk="1" hangingPunct="1">
              <a:defRPr/>
            </a:pPr>
            <a:r>
              <a:rPr lang="fr-CH" baseline="0" dirty="0">
                <a:solidFill>
                  <a:srgbClr val="7F7F7F"/>
                </a:solidFill>
                <a:latin typeface="Arial Bold"/>
              </a:rPr>
              <a:t>Caractéristiques</a:t>
            </a:r>
          </a:p>
          <a:p>
            <a:pPr eaLnBrk="1" hangingPunct="1">
              <a:defRPr/>
            </a:pPr>
            <a:endParaRPr lang="fr-CH" sz="1100" baseline="0" dirty="0">
              <a:solidFill>
                <a:srgbClr val="7F7F7F"/>
              </a:solidFill>
              <a:latin typeface="Arial Bold"/>
            </a:endParaRPr>
          </a:p>
          <a:p>
            <a:pPr lvl="1" eaLnBrk="1" hangingPunct="1">
              <a:spcAft>
                <a:spcPts val="600"/>
              </a:spcAft>
              <a:defRPr/>
            </a:pPr>
            <a:r>
              <a:rPr lang="fr-CH" sz="1200" baseline="0" dirty="0">
                <a:solidFill>
                  <a:srgbClr val="7F7F7F"/>
                </a:solidFill>
              </a:rPr>
              <a:t>-   Mode d’acquisition		</a:t>
            </a:r>
            <a:r>
              <a:rPr lang="fr-CH" sz="1200" baseline="0" dirty="0" smtClean="0">
                <a:solidFill>
                  <a:srgbClr val="7F7F7F"/>
                </a:solidFill>
              </a:rPr>
              <a:t>Photogrammétrie </a:t>
            </a:r>
            <a:r>
              <a:rPr lang="fr-CH" sz="1200" baseline="0" dirty="0">
                <a:solidFill>
                  <a:srgbClr val="7F7F7F"/>
                </a:solidFill>
              </a:rPr>
              <a:t>+ données SITG</a:t>
            </a:r>
          </a:p>
          <a:p>
            <a:pPr lvl="1" eaLnBrk="1" hangingPunct="1">
              <a:spcAft>
                <a:spcPts val="600"/>
              </a:spcAft>
              <a:defRPr/>
            </a:pPr>
            <a:r>
              <a:rPr lang="fr-CH" sz="1200" baseline="0" dirty="0" smtClean="0">
                <a:solidFill>
                  <a:srgbClr val="7F7F7F"/>
                </a:solidFill>
              </a:rPr>
              <a:t>-   </a:t>
            </a:r>
            <a:r>
              <a:rPr lang="fr-CH" sz="1200" baseline="0" dirty="0">
                <a:solidFill>
                  <a:srgbClr val="7F7F7F"/>
                </a:solidFill>
              </a:rPr>
              <a:t>Format	               		ESRI 3D </a:t>
            </a:r>
            <a:r>
              <a:rPr lang="fr-CH" sz="1200" baseline="0" dirty="0" err="1" smtClean="0">
                <a:solidFill>
                  <a:srgbClr val="7F7F7F"/>
                </a:solidFill>
              </a:rPr>
              <a:t>Multipatch</a:t>
            </a:r>
            <a:r>
              <a:rPr lang="fr-CH" sz="1200" baseline="0" dirty="0" smtClean="0">
                <a:solidFill>
                  <a:srgbClr val="7F7F7F"/>
                </a:solidFill>
              </a:rPr>
              <a:t>, 3DS, </a:t>
            </a:r>
            <a:r>
              <a:rPr lang="fr-CH" sz="1200" baseline="0" dirty="0" err="1" smtClean="0">
                <a:solidFill>
                  <a:srgbClr val="7F7F7F"/>
                </a:solidFill>
              </a:rPr>
              <a:t>shape</a:t>
            </a:r>
            <a:r>
              <a:rPr lang="fr-CH" sz="1200" baseline="0" dirty="0" smtClean="0">
                <a:solidFill>
                  <a:srgbClr val="7F7F7F"/>
                </a:solidFill>
              </a:rPr>
              <a:t> 3D, </a:t>
            </a:r>
            <a:r>
              <a:rPr lang="fr-CH" sz="1200" baseline="0" dirty="0" err="1" smtClean="0">
                <a:solidFill>
                  <a:srgbClr val="7F7F7F"/>
                </a:solidFill>
              </a:rPr>
              <a:t>Citygml</a:t>
            </a:r>
            <a:r>
              <a:rPr lang="fr-CH" sz="1200" baseline="0" dirty="0" smtClean="0">
                <a:solidFill>
                  <a:srgbClr val="7F7F7F"/>
                </a:solidFill>
              </a:rPr>
              <a:t>, KML</a:t>
            </a:r>
            <a:endParaRPr lang="fr-CH" sz="1200" baseline="0" dirty="0">
              <a:solidFill>
                <a:srgbClr val="7F7F7F"/>
              </a:solidFill>
            </a:endParaRPr>
          </a:p>
          <a:p>
            <a:pPr marL="800100" lvl="1" indent="-342900" eaLnBrk="1" hangingPunct="1">
              <a:spcAft>
                <a:spcPts val="600"/>
              </a:spcAft>
              <a:defRPr/>
            </a:pPr>
            <a:r>
              <a:rPr lang="fr-CH" sz="1200" baseline="0" dirty="0" smtClean="0">
                <a:solidFill>
                  <a:srgbClr val="7F7F7F"/>
                </a:solidFill>
              </a:rPr>
              <a:t>-   </a:t>
            </a:r>
            <a:r>
              <a:rPr lang="fr-CH" sz="1200" baseline="0" dirty="0">
                <a:solidFill>
                  <a:srgbClr val="7F7F7F"/>
                </a:solidFill>
              </a:rPr>
              <a:t>Précision				Erreur moyenne : 25 cm</a:t>
            </a:r>
          </a:p>
          <a:p>
            <a:pPr marL="800100" lvl="1" indent="-342900" eaLnBrk="1" hangingPunct="1">
              <a:spcAft>
                <a:spcPts val="600"/>
              </a:spcAft>
              <a:defRPr/>
            </a:pPr>
            <a:r>
              <a:rPr lang="fr-CH" sz="1200" baseline="0" dirty="0" smtClean="0">
                <a:solidFill>
                  <a:srgbClr val="7F7F7F"/>
                </a:solidFill>
              </a:rPr>
              <a:t>-   </a:t>
            </a:r>
            <a:r>
              <a:rPr lang="fr-CH" sz="1200" baseline="0" dirty="0">
                <a:solidFill>
                  <a:srgbClr val="7F7F7F"/>
                </a:solidFill>
              </a:rPr>
              <a:t>Type de rendu	   		Modèle unicolore, sans texture</a:t>
            </a:r>
          </a:p>
          <a:p>
            <a:pPr marL="800100" lvl="1" indent="-342900" eaLnBrk="1" hangingPunct="1">
              <a:spcAft>
                <a:spcPts val="600"/>
              </a:spcAft>
              <a:defRPr/>
            </a:pPr>
            <a:r>
              <a:rPr lang="fr-CH" sz="1200" baseline="0" dirty="0" smtClean="0">
                <a:solidFill>
                  <a:srgbClr val="7F7F7F"/>
                </a:solidFill>
              </a:rPr>
              <a:t>-   </a:t>
            </a:r>
            <a:r>
              <a:rPr lang="fr-CH" sz="1200" baseline="0" dirty="0">
                <a:solidFill>
                  <a:srgbClr val="7F7F7F"/>
                </a:solidFill>
              </a:rPr>
              <a:t>Mise à jour			</a:t>
            </a:r>
            <a:r>
              <a:rPr lang="fr-CH" sz="1200" baseline="0" dirty="0" smtClean="0">
                <a:solidFill>
                  <a:srgbClr val="7F7F7F"/>
                </a:solidFill>
              </a:rPr>
              <a:t>Périodique</a:t>
            </a:r>
            <a:r>
              <a:rPr lang="fr-CH" sz="1200" baseline="0" dirty="0">
                <a:solidFill>
                  <a:srgbClr val="7F7F7F"/>
                </a:solidFill>
              </a:rPr>
              <a:t>, tous les 4 ans</a:t>
            </a:r>
          </a:p>
          <a:p>
            <a:pPr marL="800100" lvl="1" indent="-342900" eaLnBrk="1" hangingPunct="1">
              <a:spcAft>
                <a:spcPts val="600"/>
              </a:spcAft>
              <a:defRPr/>
            </a:pPr>
            <a:r>
              <a:rPr lang="fr-CH" sz="1200" baseline="0" dirty="0" smtClean="0">
                <a:solidFill>
                  <a:srgbClr val="7F7F7F"/>
                </a:solidFill>
              </a:rPr>
              <a:t>-   </a:t>
            </a:r>
            <a:r>
              <a:rPr lang="fr-CH" sz="1200" baseline="0" dirty="0">
                <a:solidFill>
                  <a:srgbClr val="7F7F7F"/>
                </a:solidFill>
              </a:rPr>
              <a:t>Données attributaires       	</a:t>
            </a:r>
            <a:r>
              <a:rPr lang="fr-CH" sz="1200" baseline="0" dirty="0" smtClean="0">
                <a:solidFill>
                  <a:srgbClr val="7F7F7F"/>
                </a:solidFill>
              </a:rPr>
              <a:t>Identifiant </a:t>
            </a:r>
            <a:r>
              <a:rPr lang="fr-CH" sz="1200" baseline="0" dirty="0">
                <a:solidFill>
                  <a:srgbClr val="7F7F7F"/>
                </a:solidFill>
              </a:rPr>
              <a:t>fédéral des bâtiments</a:t>
            </a:r>
          </a:p>
          <a:p>
            <a:pPr marL="800100" lvl="1" indent="-342900" eaLnBrk="1" hangingPunct="1">
              <a:spcAft>
                <a:spcPts val="600"/>
              </a:spcAft>
              <a:defRPr/>
            </a:pPr>
            <a:r>
              <a:rPr lang="fr-CH" sz="1200" baseline="0" dirty="0">
                <a:solidFill>
                  <a:srgbClr val="7F7F7F"/>
                </a:solidFill>
              </a:rPr>
              <a:t>		    				Volume du bâtiment</a:t>
            </a:r>
          </a:p>
          <a:p>
            <a:pPr marL="800100" lvl="1" indent="-342900" eaLnBrk="1" hangingPunct="1">
              <a:spcAft>
                <a:spcPts val="600"/>
              </a:spcAft>
              <a:defRPr/>
            </a:pPr>
            <a:r>
              <a:rPr lang="fr-CH" sz="1200" baseline="0" dirty="0">
                <a:solidFill>
                  <a:srgbClr val="7F7F7F"/>
                </a:solidFill>
              </a:rPr>
              <a:t>		    				Hauteur min et max du toit</a:t>
            </a:r>
          </a:p>
          <a:p>
            <a:pPr marL="800100" lvl="1" indent="-342900" eaLnBrk="1" hangingPunct="1">
              <a:spcAft>
                <a:spcPts val="600"/>
              </a:spcAft>
              <a:defRPr/>
            </a:pPr>
            <a:r>
              <a:rPr lang="fr-CH" sz="1200" baseline="0" dirty="0">
                <a:solidFill>
                  <a:srgbClr val="7F7F7F"/>
                </a:solidFill>
              </a:rPr>
              <a:t>		    				Surfaces des toitures, façades …</a:t>
            </a:r>
          </a:p>
          <a:p>
            <a:pPr marL="800100" lvl="1" indent="-342900" eaLnBrk="1" hangingPunct="1">
              <a:spcAft>
                <a:spcPts val="600"/>
              </a:spcAft>
              <a:defRPr/>
            </a:pPr>
            <a:r>
              <a:rPr lang="fr-CH" sz="1200" baseline="0" dirty="0">
                <a:solidFill>
                  <a:srgbClr val="7F7F7F"/>
                </a:solidFill>
              </a:rPr>
              <a:t>-    Périodicité de mise à jour	A chaque nouvelle acquisition aéroportée (tous les 2 à 3 ans)</a:t>
            </a:r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8743" y="1264524"/>
            <a:ext cx="3568713" cy="1549930"/>
          </a:xfrm>
          <a:prstGeom prst="rect">
            <a:avLst/>
          </a:prstGeom>
          <a:noFill/>
          <a:ln w="9525" algn="ctr">
            <a:solidFill>
              <a:schemeClr val="bg2">
                <a:alpha val="72940"/>
              </a:schemeClr>
            </a:solidFill>
            <a:miter lim="800000"/>
            <a:headEnd/>
            <a:tailEnd/>
          </a:ln>
        </p:spPr>
      </p:pic>
      <p:pic>
        <p:nvPicPr>
          <p:cNvPr id="6" name="bati_toit3d_toun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 l="19476" t="24059" r="17229" b="32172"/>
          <a:stretch>
            <a:fillRect/>
          </a:stretch>
        </p:blipFill>
        <p:spPr bwMode="auto">
          <a:xfrm>
            <a:off x="6212934" y="3884170"/>
            <a:ext cx="2584522" cy="1429702"/>
          </a:xfrm>
          <a:prstGeom prst="rect">
            <a:avLst/>
          </a:prstGeom>
          <a:solidFill>
            <a:srgbClr val="99FF66">
              <a:alpha val="58823"/>
            </a:srgbClr>
          </a:solidFill>
          <a:ln w="9525">
            <a:solidFill>
              <a:schemeClr val="bg2">
                <a:alpha val="7294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202607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86846" y="658799"/>
            <a:ext cx="7354887" cy="508857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fr-CH" sz="1800" b="1" baseline="0" dirty="0" smtClean="0">
                <a:solidFill>
                  <a:srgbClr val="7F7F7F"/>
                </a:solidFill>
              </a:rPr>
              <a:t>Les bâtiments projet 3D</a:t>
            </a:r>
            <a:endParaRPr lang="fr-CH" sz="1800" b="1" baseline="0" dirty="0">
              <a:solidFill>
                <a:srgbClr val="7F7F7F"/>
              </a:solidFill>
            </a:endParaRPr>
          </a:p>
          <a:p>
            <a:pPr eaLnBrk="1" hangingPunct="1">
              <a:lnSpc>
                <a:spcPct val="100000"/>
              </a:lnSpc>
              <a:defRPr/>
            </a:pPr>
            <a:endParaRPr lang="fr-CH" baseline="0" dirty="0">
              <a:solidFill>
                <a:srgbClr val="7F7F7F"/>
              </a:solidFill>
              <a:latin typeface="Arial Bold"/>
            </a:endParaRPr>
          </a:p>
          <a:p>
            <a:pPr eaLnBrk="1" hangingPunct="1">
              <a:lnSpc>
                <a:spcPct val="100000"/>
              </a:lnSpc>
              <a:defRPr/>
            </a:pPr>
            <a:r>
              <a:rPr lang="fr-CH" baseline="0" dirty="0" smtClean="0">
                <a:solidFill>
                  <a:srgbClr val="7F7F7F"/>
                </a:solidFill>
                <a:latin typeface="Arial Bold"/>
              </a:rPr>
              <a:t>Les </a:t>
            </a:r>
            <a:r>
              <a:rPr lang="fr-CH" baseline="0" dirty="0">
                <a:solidFill>
                  <a:srgbClr val="7F7F7F"/>
                </a:solidFill>
                <a:latin typeface="Arial Bold"/>
              </a:rPr>
              <a:t>bâtiments projetés 3D sont des modèles </a:t>
            </a:r>
            <a:r>
              <a:rPr lang="fr-CH" baseline="0" dirty="0" smtClean="0">
                <a:solidFill>
                  <a:srgbClr val="7F7F7F"/>
                </a:solidFill>
                <a:latin typeface="Arial Bold"/>
              </a:rPr>
              <a:t>3D</a:t>
            </a:r>
            <a:br>
              <a:rPr lang="fr-CH" baseline="0" dirty="0" smtClean="0">
                <a:solidFill>
                  <a:srgbClr val="7F7F7F"/>
                </a:solidFill>
                <a:latin typeface="Arial Bold"/>
              </a:rPr>
            </a:br>
            <a:r>
              <a:rPr lang="fr-CH" baseline="0" dirty="0" smtClean="0">
                <a:solidFill>
                  <a:srgbClr val="7F7F7F"/>
                </a:solidFill>
                <a:latin typeface="Arial Bold"/>
              </a:rPr>
              <a:t>des bâtiments dont </a:t>
            </a:r>
            <a:r>
              <a:rPr lang="fr-CH" baseline="0" dirty="0">
                <a:solidFill>
                  <a:srgbClr val="7F7F7F"/>
                </a:solidFill>
                <a:latin typeface="Arial Bold"/>
              </a:rPr>
              <a:t>les demandes d'autorisation </a:t>
            </a:r>
            <a:endParaRPr lang="fr-CH" baseline="0" dirty="0" smtClean="0">
              <a:solidFill>
                <a:srgbClr val="7F7F7F"/>
              </a:solidFill>
              <a:latin typeface="Arial Bold"/>
            </a:endParaRPr>
          </a:p>
          <a:p>
            <a:pPr eaLnBrk="1" hangingPunct="1">
              <a:lnSpc>
                <a:spcPct val="100000"/>
              </a:lnSpc>
              <a:defRPr/>
            </a:pPr>
            <a:r>
              <a:rPr lang="fr-CH" baseline="0" dirty="0" smtClean="0">
                <a:solidFill>
                  <a:srgbClr val="7F7F7F"/>
                </a:solidFill>
                <a:latin typeface="Arial Bold"/>
              </a:rPr>
              <a:t>ont </a:t>
            </a:r>
            <a:r>
              <a:rPr lang="fr-CH" baseline="0" dirty="0">
                <a:solidFill>
                  <a:srgbClr val="7F7F7F"/>
                </a:solidFill>
                <a:latin typeface="Arial Bold"/>
              </a:rPr>
              <a:t>été </a:t>
            </a:r>
            <a:r>
              <a:rPr lang="fr-CH" baseline="0" dirty="0" smtClean="0">
                <a:solidFill>
                  <a:srgbClr val="7F7F7F"/>
                </a:solidFill>
                <a:latin typeface="Arial Bold"/>
              </a:rPr>
              <a:t>déposées.</a:t>
            </a:r>
            <a:endParaRPr lang="fr-CH" baseline="0" dirty="0">
              <a:solidFill>
                <a:srgbClr val="7F7F7F"/>
              </a:solidFill>
              <a:latin typeface="Arial Bold"/>
            </a:endParaRPr>
          </a:p>
          <a:p>
            <a:pPr eaLnBrk="1" hangingPunct="1">
              <a:lnSpc>
                <a:spcPct val="100000"/>
              </a:lnSpc>
              <a:defRPr/>
            </a:pPr>
            <a:r>
              <a:rPr lang="fr-CH" baseline="0" dirty="0">
                <a:solidFill>
                  <a:srgbClr val="7F7F7F"/>
                </a:solidFill>
                <a:latin typeface="Arial Bold"/>
              </a:rPr>
              <a:t>Ils représentent le volume global du </a:t>
            </a:r>
            <a:r>
              <a:rPr lang="fr-CH" baseline="0" dirty="0" smtClean="0">
                <a:solidFill>
                  <a:srgbClr val="7F7F7F"/>
                </a:solidFill>
                <a:latin typeface="Arial Bold"/>
              </a:rPr>
              <a:t>bâtiment</a:t>
            </a:r>
            <a:br>
              <a:rPr lang="fr-CH" baseline="0" dirty="0" smtClean="0">
                <a:solidFill>
                  <a:srgbClr val="7F7F7F"/>
                </a:solidFill>
                <a:latin typeface="Arial Bold"/>
              </a:rPr>
            </a:br>
            <a:r>
              <a:rPr lang="fr-CH" baseline="0" dirty="0" smtClean="0">
                <a:solidFill>
                  <a:srgbClr val="7F7F7F"/>
                </a:solidFill>
                <a:latin typeface="Arial Bold"/>
              </a:rPr>
              <a:t>sans </a:t>
            </a:r>
            <a:r>
              <a:rPr lang="fr-CH" baseline="0" dirty="0">
                <a:solidFill>
                  <a:srgbClr val="7F7F7F"/>
                </a:solidFill>
                <a:latin typeface="Arial Bold"/>
              </a:rPr>
              <a:t>les </a:t>
            </a:r>
            <a:r>
              <a:rPr lang="fr-CH" baseline="0" dirty="0" smtClean="0">
                <a:solidFill>
                  <a:srgbClr val="7F7F7F"/>
                </a:solidFill>
                <a:latin typeface="Arial Bold"/>
              </a:rPr>
              <a:t>détails des </a:t>
            </a:r>
            <a:r>
              <a:rPr lang="fr-CH" baseline="0" dirty="0">
                <a:solidFill>
                  <a:srgbClr val="7F7F7F"/>
                </a:solidFill>
                <a:latin typeface="Arial Bold"/>
              </a:rPr>
              <a:t>toits et </a:t>
            </a:r>
            <a:r>
              <a:rPr lang="fr-CH" baseline="0" dirty="0" err="1" smtClean="0">
                <a:solidFill>
                  <a:srgbClr val="7F7F7F"/>
                </a:solidFill>
                <a:latin typeface="Arial Bold"/>
              </a:rPr>
              <a:t>facades</a:t>
            </a:r>
            <a:r>
              <a:rPr lang="fr-CH" baseline="0" dirty="0" smtClean="0">
                <a:solidFill>
                  <a:srgbClr val="7F7F7F"/>
                </a:solidFill>
                <a:latin typeface="Arial Bold"/>
              </a:rPr>
              <a:t>.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fr-CH" baseline="0" dirty="0" smtClean="0">
                <a:solidFill>
                  <a:srgbClr val="7F7F7F"/>
                </a:solidFill>
                <a:latin typeface="Arial Bold"/>
              </a:rPr>
              <a:t>Le </a:t>
            </a:r>
            <a:r>
              <a:rPr lang="fr-CH" baseline="0" dirty="0">
                <a:solidFill>
                  <a:srgbClr val="7F7F7F"/>
                </a:solidFill>
                <a:latin typeface="Arial Bold"/>
              </a:rPr>
              <a:t>but est de représenter le gabarit du futur </a:t>
            </a:r>
            <a:r>
              <a:rPr lang="fr-CH" baseline="0" dirty="0" smtClean="0">
                <a:solidFill>
                  <a:srgbClr val="7F7F7F"/>
                </a:solidFill>
                <a:latin typeface="Arial Bold"/>
              </a:rPr>
              <a:t>bâtiment</a:t>
            </a:r>
          </a:p>
          <a:p>
            <a:pPr eaLnBrk="1" hangingPunct="1">
              <a:lnSpc>
                <a:spcPct val="100000"/>
              </a:lnSpc>
              <a:defRPr/>
            </a:pPr>
            <a:endParaRPr lang="fr-CH" sz="1600" b="1" baseline="0" dirty="0">
              <a:solidFill>
                <a:srgbClr val="7F7F7F"/>
              </a:solidFill>
              <a:latin typeface="Arial Bold"/>
            </a:endParaRPr>
          </a:p>
          <a:p>
            <a:pPr eaLnBrk="1" hangingPunct="1">
              <a:lnSpc>
                <a:spcPct val="100000"/>
              </a:lnSpc>
              <a:defRPr/>
            </a:pPr>
            <a:endParaRPr lang="fr-CH" sz="1600" b="1" baseline="0" dirty="0" smtClean="0">
              <a:solidFill>
                <a:srgbClr val="7F7F7F"/>
              </a:solidFill>
              <a:latin typeface="Arial Bold"/>
            </a:endParaRPr>
          </a:p>
          <a:p>
            <a:pPr eaLnBrk="1" hangingPunct="1">
              <a:lnSpc>
                <a:spcPct val="100000"/>
              </a:lnSpc>
              <a:defRPr/>
            </a:pPr>
            <a:endParaRPr lang="fr-CH" sz="1600" b="1" baseline="0" dirty="0" smtClean="0">
              <a:solidFill>
                <a:srgbClr val="7F7F7F"/>
              </a:solidFill>
              <a:latin typeface="Arial Bold"/>
            </a:endParaRPr>
          </a:p>
          <a:p>
            <a:pPr eaLnBrk="1" hangingPunct="1">
              <a:lnSpc>
                <a:spcPct val="100000"/>
              </a:lnSpc>
              <a:defRPr/>
            </a:pPr>
            <a:endParaRPr lang="fr-CH" sz="1600" b="1" baseline="0" dirty="0">
              <a:solidFill>
                <a:srgbClr val="7F7F7F"/>
              </a:solidFill>
              <a:latin typeface="Arial Bold"/>
            </a:endParaRPr>
          </a:p>
          <a:p>
            <a:pPr eaLnBrk="1" hangingPunct="1">
              <a:lnSpc>
                <a:spcPct val="100000"/>
              </a:lnSpc>
              <a:defRPr/>
            </a:pPr>
            <a:endParaRPr lang="fr-CH" sz="1600" b="1" dirty="0">
              <a:solidFill>
                <a:srgbClr val="4D4D4D"/>
              </a:solidFill>
            </a:endParaRPr>
          </a:p>
          <a:p>
            <a:pPr eaLnBrk="1" hangingPunct="1">
              <a:defRPr/>
            </a:pPr>
            <a:r>
              <a:rPr lang="fr-CH" baseline="0" dirty="0">
                <a:solidFill>
                  <a:srgbClr val="7F7F7F"/>
                </a:solidFill>
                <a:latin typeface="Arial Bold"/>
              </a:rPr>
              <a:t>Caractéristiques</a:t>
            </a:r>
          </a:p>
          <a:p>
            <a:pPr eaLnBrk="1" hangingPunct="1">
              <a:defRPr/>
            </a:pPr>
            <a:endParaRPr lang="fr-CH" sz="1100" baseline="0" dirty="0">
              <a:solidFill>
                <a:srgbClr val="7F7F7F"/>
              </a:solidFill>
              <a:latin typeface="Arial Bold"/>
            </a:endParaRPr>
          </a:p>
          <a:p>
            <a:pPr lvl="1" eaLnBrk="1" hangingPunct="1">
              <a:spcAft>
                <a:spcPts val="600"/>
              </a:spcAft>
              <a:defRPr/>
            </a:pPr>
            <a:r>
              <a:rPr lang="fr-CH" sz="1200" baseline="0" dirty="0">
                <a:solidFill>
                  <a:srgbClr val="7F7F7F"/>
                </a:solidFill>
              </a:rPr>
              <a:t>-   Mode d’acquisition		</a:t>
            </a:r>
            <a:r>
              <a:rPr lang="fr-CH" sz="1200" baseline="0" dirty="0" smtClean="0">
                <a:solidFill>
                  <a:srgbClr val="7F7F7F"/>
                </a:solidFill>
              </a:rPr>
              <a:t>Plan d'architecte</a:t>
            </a:r>
            <a:endParaRPr lang="fr-CH" sz="1200" baseline="0" dirty="0">
              <a:solidFill>
                <a:srgbClr val="7F7F7F"/>
              </a:solidFill>
            </a:endParaRPr>
          </a:p>
          <a:p>
            <a:pPr lvl="1" eaLnBrk="1" hangingPunct="1">
              <a:spcAft>
                <a:spcPts val="600"/>
              </a:spcAft>
              <a:defRPr/>
            </a:pPr>
            <a:r>
              <a:rPr lang="fr-CH" sz="1200" baseline="0" dirty="0" smtClean="0">
                <a:solidFill>
                  <a:srgbClr val="7F7F7F"/>
                </a:solidFill>
              </a:rPr>
              <a:t>-   </a:t>
            </a:r>
            <a:r>
              <a:rPr lang="fr-CH" sz="1200" baseline="0" dirty="0">
                <a:solidFill>
                  <a:srgbClr val="7F7F7F"/>
                </a:solidFill>
              </a:rPr>
              <a:t>Format	               		ESRI 3D </a:t>
            </a:r>
            <a:r>
              <a:rPr lang="fr-CH" sz="1200" baseline="0" dirty="0" err="1" smtClean="0">
                <a:solidFill>
                  <a:srgbClr val="7F7F7F"/>
                </a:solidFill>
              </a:rPr>
              <a:t>Multipatch</a:t>
            </a:r>
            <a:r>
              <a:rPr lang="fr-CH" sz="1200" baseline="0" dirty="0" smtClean="0">
                <a:solidFill>
                  <a:srgbClr val="7F7F7F"/>
                </a:solidFill>
              </a:rPr>
              <a:t>, 3DS, </a:t>
            </a:r>
            <a:r>
              <a:rPr lang="fr-CH" sz="1200" baseline="0" dirty="0" err="1" smtClean="0">
                <a:solidFill>
                  <a:srgbClr val="7F7F7F"/>
                </a:solidFill>
              </a:rPr>
              <a:t>shape</a:t>
            </a:r>
            <a:r>
              <a:rPr lang="fr-CH" sz="1200" baseline="0" dirty="0" smtClean="0">
                <a:solidFill>
                  <a:srgbClr val="7F7F7F"/>
                </a:solidFill>
              </a:rPr>
              <a:t> 3D, </a:t>
            </a:r>
            <a:r>
              <a:rPr lang="fr-CH" sz="1200" baseline="0" dirty="0" err="1" smtClean="0">
                <a:solidFill>
                  <a:srgbClr val="7F7F7F"/>
                </a:solidFill>
              </a:rPr>
              <a:t>Citygml</a:t>
            </a:r>
            <a:r>
              <a:rPr lang="fr-CH" sz="1200" baseline="0" dirty="0" smtClean="0">
                <a:solidFill>
                  <a:srgbClr val="7F7F7F"/>
                </a:solidFill>
              </a:rPr>
              <a:t>, KML</a:t>
            </a:r>
            <a:endParaRPr lang="fr-CH" sz="1200" baseline="0" dirty="0">
              <a:solidFill>
                <a:srgbClr val="7F7F7F"/>
              </a:solidFill>
            </a:endParaRPr>
          </a:p>
          <a:p>
            <a:pPr marL="800100" lvl="1" indent="-342900" eaLnBrk="1" hangingPunct="1">
              <a:spcAft>
                <a:spcPts val="600"/>
              </a:spcAft>
              <a:defRPr/>
            </a:pPr>
            <a:r>
              <a:rPr lang="fr-CH" sz="1200" baseline="0" dirty="0" smtClean="0">
                <a:solidFill>
                  <a:srgbClr val="7F7F7F"/>
                </a:solidFill>
              </a:rPr>
              <a:t>-   </a:t>
            </a:r>
            <a:r>
              <a:rPr lang="fr-CH" sz="1200" baseline="0" dirty="0">
                <a:solidFill>
                  <a:srgbClr val="7F7F7F"/>
                </a:solidFill>
              </a:rPr>
              <a:t>Précision				</a:t>
            </a:r>
            <a:r>
              <a:rPr lang="fr-CH" sz="1200" baseline="0" dirty="0" smtClean="0">
                <a:solidFill>
                  <a:srgbClr val="7F7F7F"/>
                </a:solidFill>
              </a:rPr>
              <a:t>Variable</a:t>
            </a:r>
            <a:endParaRPr lang="fr-CH" sz="1200" baseline="0" dirty="0">
              <a:solidFill>
                <a:srgbClr val="7F7F7F"/>
              </a:solidFill>
            </a:endParaRPr>
          </a:p>
          <a:p>
            <a:pPr marL="800100" lvl="1" indent="-342900" eaLnBrk="1" hangingPunct="1">
              <a:spcAft>
                <a:spcPts val="600"/>
              </a:spcAft>
              <a:defRPr/>
            </a:pPr>
            <a:r>
              <a:rPr lang="fr-CH" sz="1200" baseline="0" dirty="0" smtClean="0">
                <a:solidFill>
                  <a:srgbClr val="7F7F7F"/>
                </a:solidFill>
              </a:rPr>
              <a:t>-   </a:t>
            </a:r>
            <a:r>
              <a:rPr lang="fr-CH" sz="1200" baseline="0" dirty="0">
                <a:solidFill>
                  <a:srgbClr val="7F7F7F"/>
                </a:solidFill>
              </a:rPr>
              <a:t>Type de rendu	   		Modèle unicolore, sans texture</a:t>
            </a:r>
          </a:p>
          <a:p>
            <a:pPr marL="800100" lvl="1" indent="-342900" eaLnBrk="1" hangingPunct="1">
              <a:spcAft>
                <a:spcPts val="600"/>
              </a:spcAft>
              <a:defRPr/>
            </a:pPr>
            <a:r>
              <a:rPr lang="fr-CH" sz="1200" baseline="0" dirty="0" smtClean="0">
                <a:solidFill>
                  <a:srgbClr val="7F7F7F"/>
                </a:solidFill>
              </a:rPr>
              <a:t>-   </a:t>
            </a:r>
            <a:r>
              <a:rPr lang="fr-CH" sz="1200" baseline="0" dirty="0">
                <a:solidFill>
                  <a:srgbClr val="7F7F7F"/>
                </a:solidFill>
              </a:rPr>
              <a:t>Données attributaires       	</a:t>
            </a:r>
            <a:r>
              <a:rPr lang="fr-CH" sz="1200" baseline="0" dirty="0" smtClean="0">
                <a:solidFill>
                  <a:srgbClr val="7F7F7F"/>
                </a:solidFill>
              </a:rPr>
              <a:t>Identifiant </a:t>
            </a:r>
            <a:r>
              <a:rPr lang="fr-CH" sz="1200" baseline="0" dirty="0">
                <a:solidFill>
                  <a:srgbClr val="7F7F7F"/>
                </a:solidFill>
              </a:rPr>
              <a:t>fédéral des </a:t>
            </a:r>
            <a:r>
              <a:rPr lang="fr-CH" sz="1200" baseline="0" dirty="0" smtClean="0">
                <a:solidFill>
                  <a:srgbClr val="7F7F7F"/>
                </a:solidFill>
              </a:rPr>
              <a:t>bâtiments, niveaux hors sol et </a:t>
            </a:r>
            <a:r>
              <a:rPr lang="fr-CH" sz="1200" baseline="0" dirty="0" err="1" smtClean="0">
                <a:solidFill>
                  <a:srgbClr val="7F7F7F"/>
                </a:solidFill>
              </a:rPr>
              <a:t>sous sol</a:t>
            </a:r>
            <a:r>
              <a:rPr lang="fr-CH" sz="1200" baseline="0" dirty="0" smtClean="0">
                <a:solidFill>
                  <a:srgbClr val="7F7F7F"/>
                </a:solidFill>
              </a:rPr>
              <a:t>, 					destination, hauteur, statut du bâtiment</a:t>
            </a:r>
            <a:endParaRPr lang="fr-CH" sz="1200" baseline="0" dirty="0">
              <a:solidFill>
                <a:srgbClr val="7F7F7F"/>
              </a:solidFill>
            </a:endParaRPr>
          </a:p>
          <a:p>
            <a:pPr marL="800100" lvl="1" indent="-342900" eaLnBrk="1" hangingPunct="1">
              <a:spcAft>
                <a:spcPts val="600"/>
              </a:spcAft>
              <a:defRPr/>
            </a:pPr>
            <a:r>
              <a:rPr lang="fr-CH" sz="1200" baseline="0" dirty="0">
                <a:solidFill>
                  <a:srgbClr val="7F7F7F"/>
                </a:solidFill>
              </a:rPr>
              <a:t>-    Périodicité de mise à jour	</a:t>
            </a:r>
            <a:r>
              <a:rPr lang="fr-CH" sz="1200" baseline="0" dirty="0" smtClean="0">
                <a:solidFill>
                  <a:srgbClr val="7F7F7F"/>
                </a:solidFill>
              </a:rPr>
              <a:t>Continue</a:t>
            </a:r>
            <a:endParaRPr lang="fr-CH" sz="1200" baseline="0" dirty="0">
              <a:solidFill>
                <a:srgbClr val="7F7F7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743" y="812909"/>
            <a:ext cx="3664449" cy="286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9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86846" y="658799"/>
            <a:ext cx="7732734" cy="9643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fr-CH" sz="1800" b="1" baseline="0" dirty="0" smtClean="0">
                <a:solidFill>
                  <a:srgbClr val="7F7F7F"/>
                </a:solidFill>
              </a:rPr>
              <a:t>Les bâtiments remarquables 3D</a:t>
            </a:r>
            <a:endParaRPr lang="fr-CH" sz="1800" b="1" baseline="0" dirty="0">
              <a:solidFill>
                <a:srgbClr val="7F7F7F"/>
              </a:solidFill>
            </a:endParaRPr>
          </a:p>
          <a:p>
            <a:pPr eaLnBrk="1" hangingPunct="1">
              <a:lnSpc>
                <a:spcPct val="100000"/>
              </a:lnSpc>
              <a:defRPr/>
            </a:pPr>
            <a:endParaRPr lang="fr-CH" baseline="0" dirty="0">
              <a:solidFill>
                <a:srgbClr val="7F7F7F"/>
              </a:solidFill>
              <a:latin typeface="Arial Bold"/>
            </a:endParaRPr>
          </a:p>
          <a:p>
            <a:pPr eaLnBrk="1" hangingPunct="1">
              <a:lnSpc>
                <a:spcPct val="100000"/>
              </a:lnSpc>
              <a:defRPr/>
            </a:pPr>
            <a:r>
              <a:rPr lang="fr-CH" baseline="0" dirty="0" smtClean="0">
                <a:solidFill>
                  <a:srgbClr val="7F7F7F"/>
                </a:solidFill>
                <a:latin typeface="Arial Bold"/>
              </a:rPr>
              <a:t>14 bâtiments remarquables 3D sont disponibles aux formats </a:t>
            </a:r>
            <a:r>
              <a:rPr lang="fr-CH" baseline="0" dirty="0" err="1" smtClean="0">
                <a:solidFill>
                  <a:srgbClr val="7F7F7F"/>
                </a:solidFill>
                <a:latin typeface="Arial Bold"/>
              </a:rPr>
              <a:t>multipatch</a:t>
            </a:r>
            <a:r>
              <a:rPr lang="fr-CH" baseline="0" dirty="0" smtClean="0">
                <a:solidFill>
                  <a:srgbClr val="7F7F7F"/>
                </a:solidFill>
                <a:latin typeface="Arial Bold"/>
              </a:rPr>
              <a:t> et 3Ds</a:t>
            </a:r>
            <a:endParaRPr lang="fr-CH" sz="1200" baseline="0" dirty="0">
              <a:solidFill>
                <a:srgbClr val="7F7F7F"/>
              </a:solidFill>
            </a:endParaRPr>
          </a:p>
          <a:p>
            <a:pPr marL="800100" lvl="1" indent="-342900" eaLnBrk="1" hangingPunct="1">
              <a:lnSpc>
                <a:spcPct val="100000"/>
              </a:lnSpc>
              <a:buFontTx/>
              <a:buChar char="-"/>
              <a:defRPr/>
            </a:pPr>
            <a:endParaRPr lang="fr-CH" sz="1600" b="1" dirty="0">
              <a:solidFill>
                <a:srgbClr val="4D4D4D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46" y="1561380"/>
            <a:ext cx="2625087" cy="4314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933" y="1561380"/>
            <a:ext cx="2472875" cy="4302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08" y="1561380"/>
            <a:ext cx="2634772" cy="229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092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6" descr="2012_pont_tube_chancy.jp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8058" t="8473" r="8761" b="6802"/>
          <a:stretch/>
        </p:blipFill>
        <p:spPr bwMode="auto">
          <a:xfrm>
            <a:off x="6080983" y="3591016"/>
            <a:ext cx="2932889" cy="187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contenu 2"/>
          <p:cNvSpPr txBox="1">
            <a:spLocks/>
          </p:cNvSpPr>
          <p:nvPr/>
        </p:nvSpPr>
        <p:spPr bwMode="auto">
          <a:xfrm>
            <a:off x="167320" y="1875420"/>
            <a:ext cx="4039921" cy="3915779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eaLnBrk="1" hangingPunct="1">
              <a:spcBef>
                <a:spcPct val="20000"/>
              </a:spcBef>
              <a:buSzPct val="95000"/>
              <a:buChar char="•"/>
              <a:defRPr sz="1600">
                <a:latin typeface="Cadastra"/>
              </a:defRPr>
            </a:lvl1pPr>
            <a:lvl2pPr marL="742950" indent="-285750" eaLnBrk="1" hangingPunct="1">
              <a:spcBef>
                <a:spcPct val="20000"/>
              </a:spcBef>
              <a:buChar char="–"/>
              <a:defRPr>
                <a:latin typeface="+mn-lt"/>
              </a:defRPr>
            </a:lvl2pPr>
            <a:lvl3pPr marL="1143000" indent="-228600" eaLnBrk="1" hangingPunct="1">
              <a:spcBef>
                <a:spcPct val="20000"/>
              </a:spcBef>
              <a:buChar char="•"/>
              <a:defRPr sz="1600"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defRPr sz="2000"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800100" lvl="1" indent="-342900" algn="l">
              <a:spcBef>
                <a:spcPct val="0"/>
              </a:spcBef>
              <a:spcAft>
                <a:spcPts val="600"/>
              </a:spcAft>
              <a:defRPr/>
            </a:pPr>
            <a:r>
              <a:rPr lang="fr-FR" sz="1200" baseline="0" dirty="0">
                <a:solidFill>
                  <a:srgbClr val="7F7F7F"/>
                </a:solidFill>
                <a:latin typeface="Arial" pitchFamily="34" charset="0"/>
              </a:rPr>
              <a:t>Type d’acquisition: théodolite, photogrammétrie terrestre, laser terrestre ou autoporté</a:t>
            </a:r>
          </a:p>
          <a:p>
            <a:pPr marL="800100" lvl="1" indent="-342900" algn="l">
              <a:spcBef>
                <a:spcPct val="0"/>
              </a:spcBef>
              <a:spcAft>
                <a:spcPts val="600"/>
              </a:spcAft>
              <a:defRPr/>
            </a:pPr>
            <a:endParaRPr lang="fr-FR" sz="1200" baseline="0" dirty="0">
              <a:solidFill>
                <a:srgbClr val="7F7F7F"/>
              </a:solidFill>
              <a:latin typeface="Arial" pitchFamily="34" charset="0"/>
            </a:endParaRPr>
          </a:p>
          <a:p>
            <a:pPr marL="800100" lvl="1" indent="-342900" algn="l">
              <a:spcBef>
                <a:spcPct val="0"/>
              </a:spcBef>
              <a:spcAft>
                <a:spcPts val="600"/>
              </a:spcAft>
              <a:defRPr/>
            </a:pPr>
            <a:r>
              <a:rPr lang="fr-FR" sz="1200" baseline="0" dirty="0">
                <a:solidFill>
                  <a:srgbClr val="7F7F7F"/>
                </a:solidFill>
                <a:latin typeface="Arial" pitchFamily="34" charset="0"/>
              </a:rPr>
              <a:t>Précision : 10 cm</a:t>
            </a:r>
          </a:p>
          <a:p>
            <a:pPr marL="800100" lvl="1" indent="-342900" algn="l">
              <a:spcBef>
                <a:spcPct val="0"/>
              </a:spcBef>
              <a:spcAft>
                <a:spcPts val="600"/>
              </a:spcAft>
              <a:defRPr/>
            </a:pPr>
            <a:endParaRPr lang="fr-FR" sz="1200" baseline="0" dirty="0">
              <a:solidFill>
                <a:srgbClr val="7F7F7F"/>
              </a:solidFill>
              <a:latin typeface="Arial" pitchFamily="34" charset="0"/>
            </a:endParaRPr>
          </a:p>
          <a:p>
            <a:pPr marL="800100" lvl="1" indent="-342900" algn="l">
              <a:spcBef>
                <a:spcPct val="0"/>
              </a:spcBef>
              <a:spcAft>
                <a:spcPts val="600"/>
              </a:spcAft>
              <a:defRPr/>
            </a:pPr>
            <a:r>
              <a:rPr lang="fr-FR" sz="1200" baseline="0" dirty="0">
                <a:solidFill>
                  <a:srgbClr val="7F7F7F"/>
                </a:solidFill>
                <a:latin typeface="Arial" pitchFamily="34" charset="0"/>
              </a:rPr>
              <a:t>Texturés</a:t>
            </a:r>
          </a:p>
          <a:p>
            <a:pPr marL="800100" lvl="1" indent="-342900" algn="l">
              <a:spcBef>
                <a:spcPct val="0"/>
              </a:spcBef>
              <a:spcAft>
                <a:spcPts val="600"/>
              </a:spcAft>
              <a:defRPr/>
            </a:pPr>
            <a:endParaRPr lang="fr-FR" sz="1200" baseline="0" dirty="0">
              <a:solidFill>
                <a:srgbClr val="7F7F7F"/>
              </a:solidFill>
              <a:latin typeface="Arial" pitchFamily="34" charset="0"/>
            </a:endParaRPr>
          </a:p>
          <a:p>
            <a:pPr marL="800100" lvl="1" indent="-342900" algn="l">
              <a:spcBef>
                <a:spcPct val="0"/>
              </a:spcBef>
              <a:spcAft>
                <a:spcPts val="600"/>
              </a:spcAft>
              <a:defRPr/>
            </a:pPr>
            <a:r>
              <a:rPr lang="fr-FR" sz="1200" baseline="0" dirty="0" err="1">
                <a:solidFill>
                  <a:srgbClr val="7F7F7F"/>
                </a:solidFill>
                <a:latin typeface="Arial" pitchFamily="34" charset="0"/>
              </a:rPr>
              <a:t>Géoréférencés</a:t>
            </a:r>
            <a:endParaRPr lang="fr-FR" sz="1200" baseline="0" dirty="0">
              <a:solidFill>
                <a:srgbClr val="7F7F7F"/>
              </a:solidFill>
              <a:latin typeface="Arial" pitchFamily="34" charset="0"/>
            </a:endParaRPr>
          </a:p>
          <a:p>
            <a:pPr marL="800100" lvl="1" indent="-342900" algn="l">
              <a:spcBef>
                <a:spcPct val="0"/>
              </a:spcBef>
              <a:spcAft>
                <a:spcPts val="600"/>
              </a:spcAft>
              <a:defRPr/>
            </a:pPr>
            <a:endParaRPr lang="fr-FR" sz="1200" baseline="0" dirty="0">
              <a:solidFill>
                <a:srgbClr val="7F7F7F"/>
              </a:solidFill>
              <a:latin typeface="Arial" pitchFamily="34" charset="0"/>
            </a:endParaRPr>
          </a:p>
          <a:p>
            <a:pPr marL="800100" lvl="1" indent="-342900" algn="l">
              <a:spcBef>
                <a:spcPct val="0"/>
              </a:spcBef>
              <a:spcAft>
                <a:spcPts val="600"/>
              </a:spcAft>
              <a:defRPr/>
            </a:pPr>
            <a:r>
              <a:rPr lang="fr-FR" sz="1200" baseline="0" dirty="0">
                <a:solidFill>
                  <a:srgbClr val="7F7F7F"/>
                </a:solidFill>
                <a:latin typeface="Arial" pitchFamily="34" charset="0"/>
              </a:rPr>
              <a:t>Format: multipatch, 3DS</a:t>
            </a:r>
          </a:p>
          <a:p>
            <a:pPr marL="800100" lvl="1" indent="-342900" algn="l">
              <a:spcBef>
                <a:spcPct val="0"/>
              </a:spcBef>
              <a:spcAft>
                <a:spcPts val="600"/>
              </a:spcAft>
              <a:defRPr/>
            </a:pPr>
            <a:endParaRPr lang="fr-FR" sz="1200" baseline="0" dirty="0">
              <a:solidFill>
                <a:srgbClr val="7F7F7F"/>
              </a:solidFill>
              <a:latin typeface="Arial" pitchFamily="34" charset="0"/>
            </a:endParaRPr>
          </a:p>
          <a:p>
            <a:pPr marL="800100" lvl="1" indent="-342900" algn="l">
              <a:spcBef>
                <a:spcPct val="0"/>
              </a:spcBef>
              <a:spcAft>
                <a:spcPts val="600"/>
              </a:spcAft>
              <a:defRPr/>
            </a:pPr>
            <a:r>
              <a:rPr lang="fr-FR" sz="1200" baseline="0" dirty="0">
                <a:solidFill>
                  <a:srgbClr val="7F7F7F"/>
                </a:solidFill>
                <a:latin typeface="Arial" pitchFamily="34" charset="0"/>
              </a:rPr>
              <a:t>Mise à jour permanente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7618" y="589515"/>
            <a:ext cx="403438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CH" sz="1800" b="1" baseline="0" dirty="0" smtClean="0">
                <a:solidFill>
                  <a:srgbClr val="7F7F7F"/>
                </a:solidFill>
              </a:rPr>
              <a:t>Ouvrages d'art 3D</a:t>
            </a:r>
          </a:p>
          <a:p>
            <a:pPr algn="l">
              <a:defRPr/>
            </a:pPr>
            <a:endParaRPr lang="fr-CH" sz="1800" b="1" baseline="0" dirty="0" smtClean="0">
              <a:solidFill>
                <a:srgbClr val="7F7F7F"/>
              </a:solidFill>
            </a:endParaRPr>
          </a:p>
          <a:p>
            <a:pPr algn="l">
              <a:defRPr/>
            </a:pPr>
            <a:endParaRPr lang="fr-CH" sz="1800" b="1" baseline="0" dirty="0">
              <a:solidFill>
                <a:srgbClr val="7F7F7F"/>
              </a:solidFill>
            </a:endParaRPr>
          </a:p>
          <a:p>
            <a:pPr algn="l">
              <a:defRPr/>
            </a:pPr>
            <a:r>
              <a:rPr lang="fr-CH" sz="1200" baseline="0" dirty="0" smtClean="0">
                <a:solidFill>
                  <a:srgbClr val="7F7F7F"/>
                </a:solidFill>
              </a:rPr>
              <a:t>~350</a:t>
            </a:r>
            <a:r>
              <a:rPr lang="fr-CH" sz="1200" baseline="0" dirty="0" smtClean="0">
                <a:solidFill>
                  <a:srgbClr val="7F7F7F"/>
                </a:solidFill>
              </a:rPr>
              <a:t> </a:t>
            </a:r>
            <a:r>
              <a:rPr lang="fr-CH" sz="1200" baseline="0" dirty="0" smtClean="0">
                <a:solidFill>
                  <a:srgbClr val="7F7F7F"/>
                </a:solidFill>
              </a:rPr>
              <a:t>ouvrages d'art sont disponibles</a:t>
            </a:r>
            <a:endParaRPr lang="fr-CH" sz="1200" baseline="0" dirty="0">
              <a:solidFill>
                <a:srgbClr val="7F7F7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" t="4929" b="2675"/>
          <a:stretch/>
        </p:blipFill>
        <p:spPr bwMode="auto">
          <a:xfrm>
            <a:off x="3871034" y="958847"/>
            <a:ext cx="5271673" cy="2632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72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586845" y="546656"/>
            <a:ext cx="7848237" cy="9643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fr-CH" sz="1800" b="1" baseline="0" dirty="0">
                <a:solidFill>
                  <a:srgbClr val="7F7F7F"/>
                </a:solidFill>
              </a:rPr>
              <a:t>Inventaire des arbres – bibliothèque 3D</a:t>
            </a:r>
          </a:p>
          <a:p>
            <a:pPr eaLnBrk="1" hangingPunct="1">
              <a:lnSpc>
                <a:spcPct val="100000"/>
              </a:lnSpc>
              <a:defRPr/>
            </a:pPr>
            <a:endParaRPr lang="fr-CH" baseline="0" dirty="0">
              <a:solidFill>
                <a:srgbClr val="7F7F7F"/>
              </a:solidFill>
              <a:latin typeface="Arial Bold"/>
            </a:endParaRPr>
          </a:p>
          <a:p>
            <a:pPr eaLnBrk="1" hangingPunct="1">
              <a:lnSpc>
                <a:spcPct val="100000"/>
              </a:lnSpc>
              <a:defRPr/>
            </a:pPr>
            <a:r>
              <a:rPr lang="fr-CH" baseline="0" dirty="0" smtClean="0">
                <a:solidFill>
                  <a:srgbClr val="7F7F7F"/>
                </a:solidFill>
                <a:latin typeface="Arial Bold"/>
              </a:rPr>
              <a:t>Plus d'une cinquantaine d'essences locales ont été modélisées et sont disponibles au format 3Ds</a:t>
            </a:r>
            <a:endParaRPr lang="fr-CH" sz="1200" baseline="0" dirty="0">
              <a:solidFill>
                <a:srgbClr val="7F7F7F"/>
              </a:solidFill>
            </a:endParaRPr>
          </a:p>
          <a:p>
            <a:pPr marL="800100" lvl="1" indent="-342900" eaLnBrk="1" hangingPunct="1">
              <a:lnSpc>
                <a:spcPct val="100000"/>
              </a:lnSpc>
              <a:buFontTx/>
              <a:buChar char="-"/>
              <a:defRPr/>
            </a:pPr>
            <a:endParaRPr lang="fr-CH" sz="1600" b="1" dirty="0">
              <a:solidFill>
                <a:srgbClr val="4D4D4D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159" y="1535607"/>
            <a:ext cx="2117507" cy="186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56" y="3583053"/>
            <a:ext cx="2031466" cy="202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2" t="1278" r="2662" b="-1278"/>
          <a:stretch/>
        </p:blipFill>
        <p:spPr bwMode="auto">
          <a:xfrm>
            <a:off x="3476420" y="1511023"/>
            <a:ext cx="2155238" cy="1948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94" y="3559333"/>
            <a:ext cx="2048863" cy="202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56" y="1511023"/>
            <a:ext cx="2031465" cy="1887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412" y="3559333"/>
            <a:ext cx="2117506" cy="202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95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586846" y="546656"/>
            <a:ext cx="8063201" cy="9643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fr-CH" sz="1800" b="1" baseline="0" dirty="0" smtClean="0">
                <a:solidFill>
                  <a:srgbClr val="7F7F7F"/>
                </a:solidFill>
              </a:rPr>
              <a:t>Nuages de points LIDAR</a:t>
            </a:r>
            <a:endParaRPr lang="fr-CH" sz="1800" b="1" baseline="0" dirty="0">
              <a:solidFill>
                <a:srgbClr val="7F7F7F"/>
              </a:solidFill>
            </a:endParaRPr>
          </a:p>
          <a:p>
            <a:pPr eaLnBrk="1" hangingPunct="1">
              <a:lnSpc>
                <a:spcPct val="100000"/>
              </a:lnSpc>
              <a:defRPr/>
            </a:pPr>
            <a:endParaRPr lang="fr-CH" baseline="0" dirty="0">
              <a:solidFill>
                <a:srgbClr val="7F7F7F"/>
              </a:solidFill>
              <a:latin typeface="Arial Bold"/>
            </a:endParaRPr>
          </a:p>
          <a:p>
            <a:pPr eaLnBrk="1" hangingPunct="1">
              <a:lnSpc>
                <a:spcPct val="100000"/>
              </a:lnSpc>
              <a:defRPr/>
            </a:pPr>
            <a:r>
              <a:rPr lang="fr-CH" baseline="0" dirty="0" smtClean="0">
                <a:solidFill>
                  <a:srgbClr val="7F7F7F"/>
                </a:solidFill>
                <a:latin typeface="Arial Bold"/>
              </a:rPr>
              <a:t>Les nuages de points LIDAR 2005, 2009, 2013 et 2017 sont disponibles au format las</a:t>
            </a:r>
            <a:endParaRPr lang="fr-CH" sz="1200" baseline="0" dirty="0">
              <a:solidFill>
                <a:srgbClr val="7F7F7F"/>
              </a:solidFill>
            </a:endParaRPr>
          </a:p>
          <a:p>
            <a:pPr marL="800100" lvl="1" indent="-342900" eaLnBrk="1" hangingPunct="1">
              <a:lnSpc>
                <a:spcPct val="100000"/>
              </a:lnSpc>
              <a:buFontTx/>
              <a:buChar char="-"/>
              <a:defRPr/>
            </a:pPr>
            <a:endParaRPr lang="fr-CH" sz="1600" b="1" dirty="0">
              <a:solidFill>
                <a:srgbClr val="4D4D4D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954" y="1962768"/>
            <a:ext cx="3925093" cy="351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54" y="1613041"/>
            <a:ext cx="3782904" cy="431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624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SITG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88EA5ED0-A708-4C6E-97D0-8902801C6170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8265997E-8B79-4352-91CF-65239CAFDA91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1FAD5F98-839C-4075-A74C-5DABD6D24E51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F7051289-B6BF-45B5-89FE-BDED8A706780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9AB31A02-7BCA-43C5-8517-9FA98FE06FA7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504C08F2-DB6E-486F-A6A2-6D5C64CB0D11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E0B3E706-DD99-45C2-AD43-95D900341450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7C07FC4D-9416-4746-AB1A-31A51B203B96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F68AEFC2-7D58-4B59-9346-6FEAE4B9BE3B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C0021650-AC6B-434D-96BC-723D11AF3436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E50F6DFA-FC43-44EC-90BA-96AC0976E3AE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DFA081C6-9FD4-4D27-8D91-43AE6B914103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98383A62-4D6A-4129-B39A-BA1AD190688F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PresentationSITG</Template>
  <TotalTime>6820</TotalTime>
  <Words>490</Words>
  <Application>Microsoft Office PowerPoint</Application>
  <PresentationFormat>Affichage à l'écran (4:3)</PresentationFormat>
  <Paragraphs>170</Paragraphs>
  <Slides>20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PresentationSITG</vt:lpstr>
      <vt:lpstr>Les données 3D dans le référentiel de données SITG 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Etat de Genève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Système d'Information du Territoire Genevois Organisation et présentation</dc:title>
  <dc:creator>oehrlip</dc:creator>
  <cp:lastModifiedBy>Stussi Andreas (DETA)</cp:lastModifiedBy>
  <cp:revision>307</cp:revision>
  <cp:lastPrinted>2013-02-18T14:03:07Z</cp:lastPrinted>
  <dcterms:created xsi:type="dcterms:W3CDTF">2011-07-11T07:44:06Z</dcterms:created>
  <dcterms:modified xsi:type="dcterms:W3CDTF">2018-05-14T09:20:33Z</dcterms:modified>
</cp:coreProperties>
</file>