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97675" cy="9926638"/>
  <p:defaultTextStyle>
    <a:defPPr>
      <a:defRPr lang="fr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614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614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6FBFA84-0E09-4E9C-9FAF-2A29FCC28F62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6414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19"/>
            <a:ext cx="5438140" cy="446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noProof="0" smtClean="0"/>
              <a:t>Cliquez pour modifier les styles du texte du masque</a:t>
            </a:r>
          </a:p>
          <a:p>
            <a:pPr lvl="1"/>
            <a:r>
              <a:rPr lang="fr-CH" noProof="0" smtClean="0"/>
              <a:t>Deuxième niveau</a:t>
            </a:r>
          </a:p>
          <a:p>
            <a:pPr lvl="2"/>
            <a:r>
              <a:rPr lang="fr-CH" noProof="0" smtClean="0"/>
              <a:t>Troisième niveau</a:t>
            </a:r>
          </a:p>
          <a:p>
            <a:pPr lvl="3"/>
            <a:r>
              <a:rPr lang="fr-CH" noProof="0" smtClean="0"/>
              <a:t>Quatrième niveau</a:t>
            </a:r>
          </a:p>
          <a:p>
            <a:pPr lvl="4"/>
            <a:r>
              <a:rPr lang="fr-CH" noProof="0" smtClean="0"/>
              <a:t>Cinquième niveau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614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614"/>
            <a:ext cx="2945659" cy="49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1574A17-3883-458F-B2BA-724DB9C151F4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543531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E9A7F73-1582-4939-B0B8-E972CD1E2916}" type="slidenum">
              <a:rPr lang="fr-CH"/>
              <a:pPr eaLnBrk="1" hangingPunct="1"/>
              <a:t>1</a:t>
            </a:fld>
            <a:endParaRPr lang="fr-CH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6E9964-7E8F-4A20-992F-8AF6FDD6E441}" type="slidenum">
              <a:rPr lang="fr-CH"/>
              <a:pPr eaLnBrk="1" hangingPunct="1"/>
              <a:t>10</a:t>
            </a:fld>
            <a:endParaRPr lang="fr-CH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6E9964-7E8F-4A20-992F-8AF6FDD6E441}" type="slidenum">
              <a:rPr lang="fr-CH"/>
              <a:pPr eaLnBrk="1" hangingPunct="1"/>
              <a:t>11</a:t>
            </a:fld>
            <a:endParaRPr lang="fr-CH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6E9964-7E8F-4A20-992F-8AF6FDD6E441}" type="slidenum">
              <a:rPr lang="fr-CH"/>
              <a:pPr eaLnBrk="1" hangingPunct="1"/>
              <a:t>2</a:t>
            </a:fld>
            <a:endParaRPr lang="fr-CH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6E9964-7E8F-4A20-992F-8AF6FDD6E441}" type="slidenum">
              <a:rPr lang="fr-CH"/>
              <a:pPr eaLnBrk="1" hangingPunct="1"/>
              <a:t>3</a:t>
            </a:fld>
            <a:endParaRPr lang="fr-CH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6E9964-7E8F-4A20-992F-8AF6FDD6E441}" type="slidenum">
              <a:rPr lang="fr-CH"/>
              <a:pPr eaLnBrk="1" hangingPunct="1"/>
              <a:t>4</a:t>
            </a:fld>
            <a:endParaRPr lang="fr-CH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6E9964-7E8F-4A20-992F-8AF6FDD6E441}" type="slidenum">
              <a:rPr lang="fr-CH"/>
              <a:pPr eaLnBrk="1" hangingPunct="1"/>
              <a:t>5</a:t>
            </a:fld>
            <a:endParaRPr lang="fr-CH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6E9964-7E8F-4A20-992F-8AF6FDD6E441}" type="slidenum">
              <a:rPr lang="fr-CH"/>
              <a:pPr eaLnBrk="1" hangingPunct="1"/>
              <a:t>6</a:t>
            </a:fld>
            <a:endParaRPr lang="fr-CH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6E9964-7E8F-4A20-992F-8AF6FDD6E441}" type="slidenum">
              <a:rPr lang="fr-CH"/>
              <a:pPr eaLnBrk="1" hangingPunct="1"/>
              <a:t>7</a:t>
            </a:fld>
            <a:endParaRPr lang="fr-CH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6E9964-7E8F-4A20-992F-8AF6FDD6E441}" type="slidenum">
              <a:rPr lang="fr-CH"/>
              <a:pPr eaLnBrk="1" hangingPunct="1"/>
              <a:t>8</a:t>
            </a:fld>
            <a:endParaRPr lang="fr-CH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6E9964-7E8F-4A20-992F-8AF6FDD6E441}" type="slidenum">
              <a:rPr lang="fr-CH"/>
              <a:pPr eaLnBrk="1" hangingPunct="1"/>
              <a:t>9</a:t>
            </a:fld>
            <a:endParaRPr lang="fr-CH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5867400"/>
            <a:ext cx="9144000" cy="990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6E89B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de-DE" sz="2400">
              <a:latin typeface="Times New Roman" pitchFamily="18" charset="0"/>
            </a:endParaRPr>
          </a:p>
        </p:txBody>
      </p:sp>
      <p:pic>
        <p:nvPicPr>
          <p:cNvPr id="5" name="Picture 5" descr="LOGOFRUTIG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59475"/>
            <a:ext cx="9144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7"/>
          <p:cNvSpPr txBox="1">
            <a:spLocks noChangeAspect="1" noChangeArrowheads="1"/>
          </p:cNvSpPr>
          <p:nvPr/>
        </p:nvSpPr>
        <p:spPr bwMode="auto">
          <a:xfrm>
            <a:off x="7737475" y="6494463"/>
            <a:ext cx="11414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6F1E9878-8AFD-45F8-A84C-D7EE3154D39F}" type="datetime1">
              <a:rPr lang="fr-CH" sz="800">
                <a:solidFill>
                  <a:srgbClr val="FFFFFF"/>
                </a:solidFill>
              </a:rPr>
              <a:pPr algn="r"/>
              <a:t>05.01.2015</a:t>
            </a:fld>
            <a:r>
              <a:rPr lang="fr-CH" sz="800">
                <a:solidFill>
                  <a:srgbClr val="FFFFFF"/>
                </a:solidFill>
              </a:rPr>
              <a:t> - Page 1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 smtClean="0"/>
              <a:t>Modifiez le style du titre</a:t>
            </a:r>
            <a:endParaRPr lang="fr-CH" noProof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fr-FR" noProof="0" smtClean="0"/>
              <a:t>Modifiez le style des sous-titres du masque</a:t>
            </a:r>
            <a:endParaRPr lang="fr-CH" noProof="0" smtClean="0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r-CH"/>
              <a:t>Nom du service ou office</a:t>
            </a:r>
            <a:endParaRPr lang="de-DE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de-DE"/>
              <a:t>Département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17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Nom du service ou office</a:t>
            </a:r>
            <a:endParaRPr lang="de-DE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Département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8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3879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3879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Nom du service ou office</a:t>
            </a:r>
            <a:endParaRPr lang="de-DE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Département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90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Nom du service ou office</a:t>
            </a:r>
            <a:endParaRPr lang="de-DE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Département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50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Nom du service ou office</a:t>
            </a:r>
            <a:endParaRPr lang="de-DE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Département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6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28775"/>
            <a:ext cx="4038600" cy="403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038600" cy="403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Nom du service ou office</a:t>
            </a:r>
            <a:endParaRPr lang="de-DE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Département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04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Nom du service ou office</a:t>
            </a:r>
            <a:endParaRPr lang="de-DE"/>
          </a:p>
        </p:txBody>
      </p:sp>
      <p:sp>
        <p:nvSpPr>
          <p:cNvPr id="8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Département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21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Nom du service ou office</a:t>
            </a:r>
            <a:endParaRPr lang="de-DE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Département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03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Nom du service ou office</a:t>
            </a:r>
            <a:endParaRPr lang="de-DE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Département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2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Nom du service ou office</a:t>
            </a:r>
            <a:endParaRPr lang="de-DE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Département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834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CH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Nom du service ou office</a:t>
            </a:r>
            <a:endParaRPr lang="de-DE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Département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3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H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8775"/>
            <a:ext cx="8229600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5867400"/>
            <a:ext cx="9144000" cy="990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6E89B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de-DE" sz="2400">
              <a:latin typeface="Times New Roman" pitchFamily="18" charset="0"/>
            </a:endParaRPr>
          </a:p>
        </p:txBody>
      </p:sp>
      <p:pic>
        <p:nvPicPr>
          <p:cNvPr id="1029" name="Picture 8" descr="LOGOFRUTIGE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59475"/>
            <a:ext cx="9144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11"/>
          <p:cNvSpPr txBox="1">
            <a:spLocks noChangeAspect="1" noChangeArrowheads="1"/>
          </p:cNvSpPr>
          <p:nvPr/>
        </p:nvSpPr>
        <p:spPr bwMode="auto">
          <a:xfrm>
            <a:off x="7623175" y="6494463"/>
            <a:ext cx="12557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55D55728-B682-4C9B-889F-6D4E1B001E2B}" type="datetime1">
              <a:rPr lang="fr-CH" sz="800">
                <a:solidFill>
                  <a:srgbClr val="FFFFFF"/>
                </a:solidFill>
              </a:rPr>
              <a:pPr algn="r"/>
              <a:t>05.01.2015</a:t>
            </a:fld>
            <a:r>
              <a:rPr lang="fr-CH" sz="800">
                <a:solidFill>
                  <a:srgbClr val="FFFFFF"/>
                </a:solidFill>
              </a:rPr>
              <a:t> - Page </a:t>
            </a:r>
            <a:fld id="{F6439C23-6914-4ECA-A7E8-35816F070259}" type="slidenum">
              <a:rPr lang="fr-CH" sz="800">
                <a:solidFill>
                  <a:srgbClr val="FFFFFF"/>
                </a:solidFill>
              </a:rPr>
              <a:pPr algn="r"/>
              <a:t>‹N°›</a:t>
            </a:fld>
            <a:endParaRPr lang="fr-CH" sz="800">
              <a:solidFill>
                <a:srgbClr val="FFFFFF"/>
              </a:solidFill>
            </a:endParaRP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401763" y="6192838"/>
            <a:ext cx="7480300" cy="10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r-CH"/>
              <a:t>Nom du service ou office</a:t>
            </a:r>
            <a:endParaRPr lang="de-DE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92238" y="6013450"/>
            <a:ext cx="7494587" cy="11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de-DE"/>
              <a:t>Département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95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9"/>
          <p:cNvSpPr>
            <a:spLocks noGrp="1" noChangeArrowheads="1"/>
          </p:cNvSpPr>
          <p:nvPr>
            <p:ph type="dt" sz="quarter" idx="10"/>
          </p:nvPr>
        </p:nvSpPr>
        <p:spPr>
          <a:xfrm>
            <a:off x="1384179" y="6192838"/>
            <a:ext cx="7480300" cy="100012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H" dirty="0" smtClean="0">
                <a:solidFill>
                  <a:schemeClr val="bg1"/>
                </a:solidFill>
              </a:rPr>
              <a:t>Groupe de travail : </a:t>
            </a:r>
            <a:r>
              <a:rPr lang="fr-CH" dirty="0">
                <a:solidFill>
                  <a:schemeClr val="bg1"/>
                </a:solidFill>
              </a:rPr>
              <a:t>Création de référentiels et utilisation d’identificateurs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3075" name="Rectangle 20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chemeClr val="bg1"/>
                </a:solidFill>
              </a:rPr>
              <a:t>Forum SITG – </a:t>
            </a:r>
            <a:r>
              <a:rPr lang="en-US" dirty="0" err="1">
                <a:solidFill>
                  <a:schemeClr val="bg1"/>
                </a:solidFill>
              </a:rPr>
              <a:t>E</a:t>
            </a:r>
            <a:r>
              <a:rPr lang="en-US" dirty="0" err="1" smtClean="0">
                <a:solidFill>
                  <a:schemeClr val="bg1"/>
                </a:solidFill>
              </a:rPr>
              <a:t>space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partenaires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FR" sz="4400" dirty="0" smtClean="0"/>
              <a:t>Forum SITG – Espace partenaires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Groupe de travail : Création de référentiels et utilisation d'identificateurs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392238" y="6013450"/>
            <a:ext cx="7494587" cy="112713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dirty="0" err="1" smtClean="0">
                <a:solidFill>
                  <a:schemeClr val="bg1"/>
                </a:solidFill>
              </a:rPr>
              <a:t>Forun</a:t>
            </a:r>
            <a:r>
              <a:rPr lang="de-DE" dirty="0" smtClean="0">
                <a:solidFill>
                  <a:schemeClr val="bg1"/>
                </a:solidFill>
              </a:rPr>
              <a:t> SITG – </a:t>
            </a:r>
            <a:r>
              <a:rPr lang="de-DE" dirty="0" err="1" smtClean="0">
                <a:solidFill>
                  <a:schemeClr val="bg1"/>
                </a:solidFill>
              </a:rPr>
              <a:t>Espace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partenaires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Premiers résultats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09272"/>
            <a:ext cx="8229600" cy="4553341"/>
          </a:xfrm>
        </p:spPr>
        <p:txBody>
          <a:bodyPr/>
          <a:lstStyle/>
          <a:p>
            <a:r>
              <a:rPr lang="fr-FR" sz="2000" b="1" dirty="0"/>
              <a:t>Analyse des besoins des utilisateurs en matière d’adresses et de </a:t>
            </a:r>
            <a:r>
              <a:rPr lang="fr-FR" sz="2000" b="1" dirty="0" smtClean="0"/>
              <a:t>bâtiments (2/2)</a:t>
            </a:r>
            <a:endParaRPr lang="fr-CH" sz="2000" dirty="0"/>
          </a:p>
          <a:p>
            <a:pPr lvl="2"/>
            <a:r>
              <a:rPr lang="fr-FR" dirty="0"/>
              <a:t>le service référent met à disposition une table qui contient au minimum les champs relatifs aux </a:t>
            </a:r>
            <a:r>
              <a:rPr lang="fr-FR" b="1" dirty="0"/>
              <a:t>bâtiments</a:t>
            </a:r>
            <a:r>
              <a:rPr lang="fr-FR" dirty="0"/>
              <a:t> :</a:t>
            </a:r>
            <a:endParaRPr lang="fr-CH" sz="2000" dirty="0"/>
          </a:p>
          <a:p>
            <a:pPr marL="1657350" lvl="3" indent="-285750">
              <a:buFont typeface="Courier New" pitchFamily="49" charset="0"/>
              <a:buChar char="o"/>
            </a:pPr>
            <a:r>
              <a:rPr lang="fr-FR" sz="1600" dirty="0"/>
              <a:t>EGID, REFERENCE EGID, NO_COMM, NO_BATIMENT, DESTINATION, NOMENCLATURE ET SURFACE (</a:t>
            </a:r>
            <a:r>
              <a:rPr lang="fr-FR" sz="1600" dirty="0" err="1"/>
              <a:t>shape.area</a:t>
            </a:r>
            <a:r>
              <a:rPr lang="fr-FR" sz="1600" dirty="0"/>
              <a:t>) issus de la table A_CAD_BATIMENT_HORSOL qui contient tous les bâtiments existants</a:t>
            </a:r>
            <a:endParaRPr lang="fr-CH" sz="1600" dirty="0"/>
          </a:p>
          <a:p>
            <a:pPr marL="0" indent="0" eaLnBrk="1" hangingPunct="1"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sz="1600" b="1" i="1" dirty="0" smtClean="0"/>
              <a:t>Limites</a:t>
            </a:r>
            <a:r>
              <a:rPr lang="fr-FR" sz="1600" b="1" i="1" dirty="0"/>
              <a:t> :</a:t>
            </a:r>
            <a:r>
              <a:rPr lang="fr-FR" sz="1600" i="1" dirty="0"/>
              <a:t> comment le service utilisateur peut gérer les adresses qui sont archivées et qui disparaissent de l’extraction ? Même constat pour les bâtiments (projets, existants, archivés). Il existe dans le modèle des adresses de la Confédération un identificateur de l’entrée du bâtiment appelé EDID (entrée principale = EDID=0). Faut-il remplacer les 8 types d’adresse existants actuellement à la DMO par l’EDID ? L’EDID est un champ indispensable pour tous les services qui échangent des données avec la Confédération, notamment l’OCSTAT et SIG.</a:t>
            </a:r>
            <a:endParaRPr lang="fr-CH" sz="1600" dirty="0"/>
          </a:p>
          <a:p>
            <a:pPr marL="0" indent="0" eaLnBrk="1" hangingPunct="1">
              <a:buNone/>
            </a:pPr>
            <a:endParaRPr lang="fr-FR" sz="1600" dirty="0" smtClean="0"/>
          </a:p>
          <a:p>
            <a:pPr marL="457200" lvl="1" indent="0">
              <a:buNone/>
            </a:pPr>
            <a:endParaRPr lang="fr-FR" dirty="0" smtClean="0"/>
          </a:p>
          <a:p>
            <a:pPr lvl="1"/>
            <a:endParaRPr lang="fr-FR" dirty="0" smtClean="0"/>
          </a:p>
          <a:p>
            <a:pPr eaLnBrk="1" hangingPunct="1"/>
            <a:endParaRPr lang="fr-FR" dirty="0" smtClean="0"/>
          </a:p>
        </p:txBody>
      </p:sp>
      <p:sp>
        <p:nvSpPr>
          <p:cNvPr id="7" name="Rectangle 19"/>
          <p:cNvSpPr txBox="1">
            <a:spLocks noChangeArrowheads="1"/>
          </p:cNvSpPr>
          <p:nvPr/>
        </p:nvSpPr>
        <p:spPr bwMode="auto">
          <a:xfrm>
            <a:off x="1429149" y="6192838"/>
            <a:ext cx="7480300" cy="10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CH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fr-CH" dirty="0" smtClean="0">
                <a:solidFill>
                  <a:schemeClr val="bg1"/>
                </a:solidFill>
              </a:rPr>
              <a:t>Groupe de travail : Création de référentiels et utilisation d’identificateurs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75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392238" y="6013450"/>
            <a:ext cx="7494587" cy="112713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dirty="0" err="1" smtClean="0">
                <a:solidFill>
                  <a:schemeClr val="bg1"/>
                </a:solidFill>
              </a:rPr>
              <a:t>Forun</a:t>
            </a:r>
            <a:r>
              <a:rPr lang="de-DE" dirty="0" smtClean="0">
                <a:solidFill>
                  <a:schemeClr val="bg1"/>
                </a:solidFill>
              </a:rPr>
              <a:t> SITG – </a:t>
            </a:r>
            <a:r>
              <a:rPr lang="de-DE" dirty="0" err="1" smtClean="0">
                <a:solidFill>
                  <a:schemeClr val="bg1"/>
                </a:solidFill>
              </a:rPr>
              <a:t>Espace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partenaires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Premiers résultats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09272"/>
            <a:ext cx="8229600" cy="4553341"/>
          </a:xfrm>
        </p:spPr>
        <p:txBody>
          <a:bodyPr/>
          <a:lstStyle/>
          <a:p>
            <a:r>
              <a:rPr lang="fr-CH" sz="2000" b="1" dirty="0" smtClean="0"/>
              <a:t>Comment répondre aux trois besoins des utilisateurs ?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sz="1600" dirty="0" smtClean="0"/>
              <a:t>Ne pas créer de tables supplémentaires</a:t>
            </a:r>
          </a:p>
          <a:p>
            <a:pPr>
              <a:buFontTx/>
              <a:buChar char="-"/>
            </a:pPr>
            <a:endParaRPr lang="fr-FR" sz="1600" dirty="0" smtClean="0"/>
          </a:p>
          <a:p>
            <a:pPr>
              <a:buFontTx/>
              <a:buChar char="-"/>
            </a:pPr>
            <a:r>
              <a:rPr lang="fr-FR" sz="1600" dirty="0" smtClean="0"/>
              <a:t>Documenter des règles de gestion à l'intention des utilisateurs</a:t>
            </a:r>
          </a:p>
          <a:p>
            <a:pPr>
              <a:buFontTx/>
              <a:buChar char="-"/>
            </a:pPr>
            <a:endParaRPr lang="fr-FR" sz="1600" dirty="0"/>
          </a:p>
          <a:p>
            <a:pPr>
              <a:buFontTx/>
              <a:buChar char="-"/>
            </a:pPr>
            <a:r>
              <a:rPr lang="fr-FR" sz="1600" dirty="0"/>
              <a:t>I</a:t>
            </a:r>
            <a:r>
              <a:rPr lang="fr-FR" sz="1600" dirty="0" smtClean="0"/>
              <a:t>ntroduire des tests de cohérence lors de l'import des données dans le SITG et informer les partenaires des cas rejetés (</a:t>
            </a:r>
            <a:r>
              <a:rPr lang="fr-FR" sz="1600" smtClean="0"/>
              <a:t>identificateurs archivés ou caduques)</a:t>
            </a:r>
            <a:endParaRPr lang="fr-FR" sz="1600" dirty="0" smtClean="0"/>
          </a:p>
          <a:p>
            <a:pPr>
              <a:buFontTx/>
              <a:buChar char="-"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  <a:p>
            <a:pPr lvl="1"/>
            <a:endParaRPr lang="fr-FR" dirty="0" smtClean="0"/>
          </a:p>
          <a:p>
            <a:pPr eaLnBrk="1" hangingPunct="1"/>
            <a:endParaRPr lang="fr-FR" dirty="0" smtClean="0"/>
          </a:p>
        </p:txBody>
      </p:sp>
      <p:sp>
        <p:nvSpPr>
          <p:cNvPr id="7" name="Rectangle 19"/>
          <p:cNvSpPr txBox="1">
            <a:spLocks noChangeArrowheads="1"/>
          </p:cNvSpPr>
          <p:nvPr/>
        </p:nvSpPr>
        <p:spPr bwMode="auto">
          <a:xfrm>
            <a:off x="1429149" y="6192838"/>
            <a:ext cx="7480300" cy="10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CH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fr-CH" dirty="0" smtClean="0">
                <a:solidFill>
                  <a:schemeClr val="bg1"/>
                </a:solidFill>
              </a:rPr>
              <a:t>Groupe de travail : Création de référentiels et utilisation d’identificateurs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0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392238" y="6013450"/>
            <a:ext cx="7494587" cy="112713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dirty="0" err="1" smtClean="0">
                <a:solidFill>
                  <a:schemeClr val="bg1"/>
                </a:solidFill>
              </a:rPr>
              <a:t>Forun</a:t>
            </a:r>
            <a:r>
              <a:rPr lang="de-DE" dirty="0" smtClean="0">
                <a:solidFill>
                  <a:schemeClr val="bg1"/>
                </a:solidFill>
              </a:rPr>
              <a:t> SITG – </a:t>
            </a:r>
            <a:r>
              <a:rPr lang="de-DE" dirty="0" err="1" smtClean="0">
                <a:solidFill>
                  <a:schemeClr val="bg1"/>
                </a:solidFill>
              </a:rPr>
              <a:t>Espace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partenaires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Premiers résultats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Choix de se concentrer sur les données partagées par le plus grand nombre d'utilisateurs pour lesquelles un identificateur existe</a:t>
            </a:r>
          </a:p>
          <a:p>
            <a:pPr eaLnBrk="1" hangingPunct="1"/>
            <a:endParaRPr lang="fr-FR" dirty="0" smtClean="0"/>
          </a:p>
          <a:p>
            <a:pPr lvl="1"/>
            <a:r>
              <a:rPr lang="fr-FR" dirty="0" smtClean="0"/>
              <a:t>Adresses (IDPADR)</a:t>
            </a:r>
          </a:p>
          <a:p>
            <a:pPr lvl="1"/>
            <a:r>
              <a:rPr lang="fr-FR" dirty="0" smtClean="0"/>
              <a:t>Bâtiments (EGID)</a:t>
            </a:r>
          </a:p>
          <a:p>
            <a:pPr lvl="1"/>
            <a:r>
              <a:rPr lang="fr-FR" dirty="0" smtClean="0"/>
              <a:t>Parcelles (EGRID)</a:t>
            </a:r>
          </a:p>
          <a:p>
            <a:pPr lvl="1"/>
            <a:r>
              <a:rPr lang="fr-FR" dirty="0" smtClean="0"/>
              <a:t>Voie (CODE_VOIE)</a:t>
            </a:r>
          </a:p>
          <a:p>
            <a:pPr lvl="1"/>
            <a:endParaRPr lang="fr-FR" dirty="0" smtClean="0"/>
          </a:p>
          <a:p>
            <a:pPr eaLnBrk="1" hangingPunct="1"/>
            <a:endParaRPr lang="fr-FR" dirty="0" smtClean="0"/>
          </a:p>
        </p:txBody>
      </p:sp>
      <p:sp>
        <p:nvSpPr>
          <p:cNvPr id="7" name="Rectangle 19"/>
          <p:cNvSpPr txBox="1">
            <a:spLocks noChangeArrowheads="1"/>
          </p:cNvSpPr>
          <p:nvPr/>
        </p:nvSpPr>
        <p:spPr bwMode="auto">
          <a:xfrm>
            <a:off x="1429149" y="6192838"/>
            <a:ext cx="7480300" cy="10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CH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fr-CH" dirty="0" smtClean="0">
                <a:solidFill>
                  <a:schemeClr val="bg1"/>
                </a:solidFill>
              </a:rPr>
              <a:t>Groupe de travail : Création de référentiels et utilisation d’identificateurs</a:t>
            </a:r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392238" y="6013450"/>
            <a:ext cx="7494587" cy="112713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dirty="0" err="1" smtClean="0">
                <a:solidFill>
                  <a:schemeClr val="bg1"/>
                </a:solidFill>
              </a:rPr>
              <a:t>Forun</a:t>
            </a:r>
            <a:r>
              <a:rPr lang="de-DE" dirty="0" smtClean="0">
                <a:solidFill>
                  <a:schemeClr val="bg1"/>
                </a:solidFill>
              </a:rPr>
              <a:t> SITG – </a:t>
            </a:r>
            <a:r>
              <a:rPr lang="de-DE" dirty="0" err="1" smtClean="0">
                <a:solidFill>
                  <a:schemeClr val="bg1"/>
                </a:solidFill>
              </a:rPr>
              <a:t>Espace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partenaires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Premiers résultats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Il s'agit bien d'identificateurs, car ils remplissent les conditions suivantes</a:t>
            </a:r>
          </a:p>
          <a:p>
            <a:pPr eaLnBrk="1" hangingPunct="1"/>
            <a:endParaRPr lang="fr-FR" dirty="0" smtClean="0"/>
          </a:p>
          <a:p>
            <a:pPr lvl="1"/>
            <a:r>
              <a:rPr lang="fr-FR" dirty="0"/>
              <a:t>être univoque et unique</a:t>
            </a:r>
            <a:endParaRPr lang="fr-CH" dirty="0"/>
          </a:p>
          <a:p>
            <a:pPr lvl="1"/>
            <a:r>
              <a:rPr lang="fr-FR" dirty="0"/>
              <a:t>être non significatif, non parlant</a:t>
            </a:r>
            <a:endParaRPr lang="fr-CH" dirty="0"/>
          </a:p>
          <a:p>
            <a:pPr lvl="1"/>
            <a:r>
              <a:rPr lang="fr-FR" dirty="0"/>
              <a:t>être invariant et immuable</a:t>
            </a:r>
            <a:endParaRPr lang="fr-CH" dirty="0"/>
          </a:p>
          <a:p>
            <a:pPr lvl="1"/>
            <a:r>
              <a:rPr lang="fr-FR" dirty="0"/>
              <a:t>être universel (au niveau cantonal ou fédéral)</a:t>
            </a:r>
            <a:endParaRPr lang="fr-CH" dirty="0"/>
          </a:p>
          <a:p>
            <a:pPr lvl="1"/>
            <a:r>
              <a:rPr lang="fr-FR" dirty="0"/>
              <a:t>être </a:t>
            </a:r>
            <a:r>
              <a:rPr lang="fr-FR" dirty="0" smtClean="0"/>
              <a:t>numérique</a:t>
            </a:r>
          </a:p>
          <a:p>
            <a:pPr lvl="1"/>
            <a:endParaRPr lang="fr-FR" dirty="0" smtClean="0"/>
          </a:p>
          <a:p>
            <a:pPr eaLnBrk="1" hangingPunct="1"/>
            <a:endParaRPr lang="fr-FR" dirty="0" smtClean="0"/>
          </a:p>
        </p:txBody>
      </p:sp>
      <p:sp>
        <p:nvSpPr>
          <p:cNvPr id="7" name="Rectangle 19"/>
          <p:cNvSpPr txBox="1">
            <a:spLocks noChangeArrowheads="1"/>
          </p:cNvSpPr>
          <p:nvPr/>
        </p:nvSpPr>
        <p:spPr bwMode="auto">
          <a:xfrm>
            <a:off x="1429149" y="6192838"/>
            <a:ext cx="7480300" cy="10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CH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fr-CH" dirty="0" smtClean="0">
                <a:solidFill>
                  <a:schemeClr val="bg1"/>
                </a:solidFill>
              </a:rPr>
              <a:t>Groupe de travail : Création de référentiels et utilisation d’identificateurs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22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392238" y="6013450"/>
            <a:ext cx="7494587" cy="112713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dirty="0" err="1" smtClean="0">
                <a:solidFill>
                  <a:schemeClr val="bg1"/>
                </a:solidFill>
              </a:rPr>
              <a:t>Forun</a:t>
            </a:r>
            <a:r>
              <a:rPr lang="de-DE" dirty="0" smtClean="0">
                <a:solidFill>
                  <a:schemeClr val="bg1"/>
                </a:solidFill>
              </a:rPr>
              <a:t> SITG – </a:t>
            </a:r>
            <a:r>
              <a:rPr lang="de-DE" dirty="0" err="1" smtClean="0">
                <a:solidFill>
                  <a:schemeClr val="bg1"/>
                </a:solidFill>
              </a:rPr>
              <a:t>Espace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partenaires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Premiers résultats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Ces données sont sous la responsabilité de la DMO qui a pour mission</a:t>
            </a:r>
          </a:p>
          <a:p>
            <a:pPr marL="0" indent="0" eaLnBrk="1" hangingPunct="1">
              <a:buNone/>
            </a:pPr>
            <a:endParaRPr lang="fr-FR" dirty="0" smtClean="0"/>
          </a:p>
          <a:p>
            <a:pPr lvl="1"/>
            <a:r>
              <a:rPr lang="fr-CH" dirty="0" smtClean="0"/>
              <a:t>Les acquérir</a:t>
            </a:r>
            <a:endParaRPr lang="fr-CH" dirty="0"/>
          </a:p>
          <a:p>
            <a:pPr lvl="1"/>
            <a:r>
              <a:rPr lang="fr-FR" dirty="0" smtClean="0"/>
              <a:t>Les gérer</a:t>
            </a:r>
          </a:p>
          <a:p>
            <a:pPr lvl="1"/>
            <a:r>
              <a:rPr lang="fr-FR" dirty="0" smtClean="0"/>
              <a:t>Les diffuser</a:t>
            </a:r>
          </a:p>
          <a:p>
            <a:pPr marL="457200" lvl="1" indent="0">
              <a:buNone/>
            </a:pPr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  <a:p>
            <a:pPr marL="457200" lvl="1" indent="0">
              <a:buNone/>
            </a:pPr>
            <a:r>
              <a:rPr lang="fr-FR" dirty="0" smtClean="0"/>
              <a:t>La DMO est le référent pour ces données au sein du SITG</a:t>
            </a:r>
          </a:p>
          <a:p>
            <a:pPr lvl="1"/>
            <a:endParaRPr lang="fr-FR" dirty="0" smtClean="0"/>
          </a:p>
          <a:p>
            <a:pPr eaLnBrk="1" hangingPunct="1"/>
            <a:endParaRPr lang="fr-FR" dirty="0" smtClean="0"/>
          </a:p>
        </p:txBody>
      </p:sp>
      <p:sp>
        <p:nvSpPr>
          <p:cNvPr id="7" name="Rectangle 19"/>
          <p:cNvSpPr txBox="1">
            <a:spLocks noChangeArrowheads="1"/>
          </p:cNvSpPr>
          <p:nvPr/>
        </p:nvSpPr>
        <p:spPr bwMode="auto">
          <a:xfrm>
            <a:off x="1429149" y="6192838"/>
            <a:ext cx="7480300" cy="10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CH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fr-CH" dirty="0" smtClean="0">
                <a:solidFill>
                  <a:schemeClr val="bg1"/>
                </a:solidFill>
              </a:rPr>
              <a:t>Groupe de travail : Création de référentiels et utilisation d’identificateurs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" name="Accolade fermante 1"/>
          <p:cNvSpPr/>
          <p:nvPr/>
        </p:nvSpPr>
        <p:spPr>
          <a:xfrm>
            <a:off x="3177915" y="2773180"/>
            <a:ext cx="119921" cy="124418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1132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392238" y="6013450"/>
            <a:ext cx="7494587" cy="112713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dirty="0" err="1" smtClean="0">
                <a:solidFill>
                  <a:schemeClr val="bg1"/>
                </a:solidFill>
              </a:rPr>
              <a:t>Forun</a:t>
            </a:r>
            <a:r>
              <a:rPr lang="de-DE" dirty="0" smtClean="0">
                <a:solidFill>
                  <a:schemeClr val="bg1"/>
                </a:solidFill>
              </a:rPr>
              <a:t> SITG – </a:t>
            </a:r>
            <a:r>
              <a:rPr lang="de-DE" dirty="0" err="1" smtClean="0">
                <a:solidFill>
                  <a:schemeClr val="bg1"/>
                </a:solidFill>
              </a:rPr>
              <a:t>Espace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partenaires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Premiers résultats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Devoirs du service référent envers les utilisateurs</a:t>
            </a:r>
          </a:p>
          <a:p>
            <a:pPr eaLnBrk="1" hangingPunct="1"/>
            <a:endParaRPr lang="fr-FR" dirty="0" smtClean="0"/>
          </a:p>
          <a:p>
            <a:pPr lvl="1"/>
            <a:r>
              <a:rPr lang="fr-FR" dirty="0"/>
              <a:t>Décrire le cycle de vie des identificateurs de leur création jusqu’à leur archivage</a:t>
            </a:r>
            <a:endParaRPr lang="fr-CH" dirty="0"/>
          </a:p>
          <a:p>
            <a:pPr lvl="1"/>
            <a:r>
              <a:rPr lang="fr-FR" dirty="0"/>
              <a:t>Etablir une nomenclature des attributs</a:t>
            </a:r>
            <a:endParaRPr lang="fr-CH" dirty="0"/>
          </a:p>
          <a:p>
            <a:pPr lvl="1"/>
            <a:r>
              <a:rPr lang="fr-FR" dirty="0"/>
              <a:t>Documenter ce qui provoque la modification d’un statut (gestion des statuts)</a:t>
            </a:r>
            <a:endParaRPr lang="fr-CH" dirty="0"/>
          </a:p>
          <a:p>
            <a:pPr lvl="1"/>
            <a:r>
              <a:rPr lang="fr-FR" dirty="0"/>
              <a:t>Seul le référent diffuse les attributs et les statuts liés à un identificateur dans les couches du SITG</a:t>
            </a:r>
            <a:endParaRPr lang="fr-CH" dirty="0"/>
          </a:p>
          <a:p>
            <a:pPr marL="0" indent="0" eaLnBrk="1" hangingPunct="1">
              <a:buNone/>
            </a:pPr>
            <a:endParaRPr lang="fr-FR" dirty="0" smtClean="0"/>
          </a:p>
          <a:p>
            <a:pPr marL="0" indent="0" eaLnBrk="1" hangingPunct="1">
              <a:buNone/>
            </a:pPr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  <a:p>
            <a:pPr lvl="1"/>
            <a:endParaRPr lang="fr-FR" dirty="0" smtClean="0"/>
          </a:p>
          <a:p>
            <a:pPr eaLnBrk="1" hangingPunct="1"/>
            <a:endParaRPr lang="fr-FR" dirty="0" smtClean="0"/>
          </a:p>
        </p:txBody>
      </p:sp>
      <p:sp>
        <p:nvSpPr>
          <p:cNvPr id="7" name="Rectangle 19"/>
          <p:cNvSpPr txBox="1">
            <a:spLocks noChangeArrowheads="1"/>
          </p:cNvSpPr>
          <p:nvPr/>
        </p:nvSpPr>
        <p:spPr bwMode="auto">
          <a:xfrm>
            <a:off x="1429149" y="6192838"/>
            <a:ext cx="7480300" cy="10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CH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fr-CH" dirty="0" smtClean="0">
                <a:solidFill>
                  <a:schemeClr val="bg1"/>
                </a:solidFill>
              </a:rPr>
              <a:t>Groupe de travail : Création de référentiels et utilisation d’identificateurs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53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392238" y="6013450"/>
            <a:ext cx="7494587" cy="112713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dirty="0" err="1" smtClean="0">
                <a:solidFill>
                  <a:schemeClr val="bg1"/>
                </a:solidFill>
              </a:rPr>
              <a:t>Forun</a:t>
            </a:r>
            <a:r>
              <a:rPr lang="de-DE" dirty="0" smtClean="0">
                <a:solidFill>
                  <a:schemeClr val="bg1"/>
                </a:solidFill>
              </a:rPr>
              <a:t> SITG – </a:t>
            </a:r>
            <a:r>
              <a:rPr lang="de-DE" dirty="0" err="1" smtClean="0">
                <a:solidFill>
                  <a:schemeClr val="bg1"/>
                </a:solidFill>
              </a:rPr>
              <a:t>Espace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partenaires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Premiers résultats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Devoirs du service utilisateur</a:t>
            </a:r>
          </a:p>
          <a:p>
            <a:pPr eaLnBrk="1" hangingPunct="1"/>
            <a:endParaRPr lang="fr-FR" dirty="0" smtClean="0"/>
          </a:p>
          <a:p>
            <a:pPr lvl="1"/>
            <a:r>
              <a:rPr lang="fr-FR" dirty="0" smtClean="0"/>
              <a:t>Introduire dans son SI une gestion de la qualité des données selon les indications établies par le service référent, sinon renoncer à utiliser des identificateurs</a:t>
            </a:r>
          </a:p>
          <a:p>
            <a:pPr marL="457200" lvl="1" indent="0">
              <a:buNone/>
            </a:pPr>
            <a:endParaRPr lang="fr-FR" dirty="0" smtClean="0"/>
          </a:p>
          <a:p>
            <a:pPr marL="0" indent="0" eaLnBrk="1" hangingPunct="1">
              <a:buNone/>
            </a:pPr>
            <a:endParaRPr lang="fr-FR" dirty="0" smtClean="0"/>
          </a:p>
          <a:p>
            <a:pPr marL="0" indent="0" eaLnBrk="1" hangingPunct="1">
              <a:buNone/>
            </a:pPr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  <a:p>
            <a:pPr lvl="1"/>
            <a:endParaRPr lang="fr-FR" dirty="0" smtClean="0"/>
          </a:p>
          <a:p>
            <a:pPr eaLnBrk="1" hangingPunct="1"/>
            <a:endParaRPr lang="fr-FR" dirty="0" smtClean="0"/>
          </a:p>
        </p:txBody>
      </p:sp>
      <p:sp>
        <p:nvSpPr>
          <p:cNvPr id="7" name="Rectangle 19"/>
          <p:cNvSpPr txBox="1">
            <a:spLocks noChangeArrowheads="1"/>
          </p:cNvSpPr>
          <p:nvPr/>
        </p:nvSpPr>
        <p:spPr bwMode="auto">
          <a:xfrm>
            <a:off x="1429149" y="6192838"/>
            <a:ext cx="7480300" cy="10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CH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fr-CH" dirty="0" smtClean="0">
                <a:solidFill>
                  <a:schemeClr val="bg1"/>
                </a:solidFill>
              </a:rPr>
              <a:t>Groupe de travail : Création de référentiels et utilisation d’identificateurs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49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392238" y="6013450"/>
            <a:ext cx="7494587" cy="112713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dirty="0" err="1" smtClean="0">
                <a:solidFill>
                  <a:schemeClr val="bg1"/>
                </a:solidFill>
              </a:rPr>
              <a:t>Forun</a:t>
            </a:r>
            <a:r>
              <a:rPr lang="de-DE" dirty="0" smtClean="0">
                <a:solidFill>
                  <a:schemeClr val="bg1"/>
                </a:solidFill>
              </a:rPr>
              <a:t> SITG – </a:t>
            </a:r>
            <a:r>
              <a:rPr lang="de-DE" dirty="0" err="1" smtClean="0">
                <a:solidFill>
                  <a:schemeClr val="bg1"/>
                </a:solidFill>
              </a:rPr>
              <a:t>Espace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partenaires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Premiers résultats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9115"/>
            <a:ext cx="8229600" cy="4313498"/>
          </a:xfrm>
        </p:spPr>
        <p:txBody>
          <a:bodyPr/>
          <a:lstStyle/>
          <a:p>
            <a:r>
              <a:rPr lang="fr-FR" sz="2000" b="1" dirty="0"/>
              <a:t>Analyse des besoins des utilisateurs en matière d’adresses et de bâtiments</a:t>
            </a:r>
            <a:endParaRPr lang="fr-CH" sz="2000" dirty="0"/>
          </a:p>
          <a:p>
            <a:pPr lvl="1"/>
            <a:r>
              <a:rPr lang="fr-FR" b="1" dirty="0" smtClean="0"/>
              <a:t>Besoin </a:t>
            </a:r>
            <a:r>
              <a:rPr lang="fr-FR" b="1" dirty="0"/>
              <a:t>1 : </a:t>
            </a:r>
            <a:r>
              <a:rPr lang="fr-FR" dirty="0"/>
              <a:t>Le service utilisateur souhaite disposer d’une bibliothèque d’adresses contenant les noms de rue, les numéros dans la rue, les NPA et les localités actifs et actuels.</a:t>
            </a:r>
            <a:endParaRPr lang="fr-CH" sz="2200" dirty="0"/>
          </a:p>
          <a:p>
            <a:pPr marL="893763" lvl="1">
              <a:buFont typeface="Arial" pitchFamily="34" charset="0"/>
              <a:buChar char="•"/>
            </a:pPr>
            <a:r>
              <a:rPr lang="fr-FR" dirty="0"/>
              <a:t>le service référent met à disposition une table qui contient les </a:t>
            </a:r>
            <a:r>
              <a:rPr lang="fr-FR" dirty="0" smtClean="0"/>
              <a:t>champs</a:t>
            </a:r>
          </a:p>
          <a:p>
            <a:pPr marL="1169988" lvl="1" indent="-360363">
              <a:buFont typeface="Courier New" pitchFamily="49" charset="0"/>
              <a:buChar char="o"/>
            </a:pPr>
            <a:r>
              <a:rPr lang="fr-FR" dirty="0" smtClean="0"/>
              <a:t>(CODE_VOIE</a:t>
            </a:r>
            <a:r>
              <a:rPr lang="fr-FR" dirty="0"/>
              <a:t>, NO_ADRESSE, NO_POSTAL, NOM_NPA, NOM_VOIE) et veille à ce qu’il n’y ait pas de doublons sur le couple de champ CODE_VOIE | NO_ADRESSE, issus de la table A_CAD_ADRESSE qui contient toutes les adresses existantes ou </a:t>
            </a:r>
            <a:r>
              <a:rPr lang="fr-FR" dirty="0" smtClean="0"/>
              <a:t>projet.</a:t>
            </a:r>
            <a:endParaRPr lang="fr-CH" sz="2200" dirty="0"/>
          </a:p>
          <a:p>
            <a:pPr marL="360363" lvl="1" indent="0">
              <a:buNone/>
            </a:pPr>
            <a:r>
              <a:rPr lang="fr-FR" b="1" i="1" dirty="0" smtClean="0"/>
              <a:t>Limite</a:t>
            </a:r>
            <a:r>
              <a:rPr lang="fr-FR" b="1" i="1" dirty="0"/>
              <a:t> :</a:t>
            </a:r>
            <a:r>
              <a:rPr lang="fr-FR" i="1" dirty="0"/>
              <a:t> comment le référent communique les mutations au service utilisateur ?</a:t>
            </a:r>
            <a:endParaRPr lang="fr-CH" sz="2200" dirty="0"/>
          </a:p>
          <a:p>
            <a:pPr marL="457200" lvl="1" indent="0">
              <a:buNone/>
            </a:pPr>
            <a:endParaRPr lang="fr-FR" dirty="0" smtClean="0"/>
          </a:p>
          <a:p>
            <a:pPr marL="0" indent="0" eaLnBrk="1" hangingPunct="1">
              <a:buNone/>
            </a:pPr>
            <a:endParaRPr lang="fr-FR" dirty="0" smtClean="0"/>
          </a:p>
          <a:p>
            <a:pPr marL="0" indent="0" eaLnBrk="1" hangingPunct="1">
              <a:buNone/>
            </a:pPr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  <a:p>
            <a:pPr lvl="1"/>
            <a:endParaRPr lang="fr-FR" dirty="0" smtClean="0"/>
          </a:p>
          <a:p>
            <a:pPr eaLnBrk="1" hangingPunct="1"/>
            <a:endParaRPr lang="fr-FR" dirty="0" smtClean="0"/>
          </a:p>
        </p:txBody>
      </p:sp>
      <p:sp>
        <p:nvSpPr>
          <p:cNvPr id="7" name="Rectangle 19"/>
          <p:cNvSpPr txBox="1">
            <a:spLocks noChangeArrowheads="1"/>
          </p:cNvSpPr>
          <p:nvPr/>
        </p:nvSpPr>
        <p:spPr bwMode="auto">
          <a:xfrm>
            <a:off x="1429149" y="6192838"/>
            <a:ext cx="7480300" cy="10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CH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fr-CH" dirty="0" smtClean="0">
                <a:solidFill>
                  <a:schemeClr val="bg1"/>
                </a:solidFill>
              </a:rPr>
              <a:t>Groupe de travail : Création de référentiels et utilisation d’identificateurs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03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392238" y="6013450"/>
            <a:ext cx="7494587" cy="112713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dirty="0" err="1" smtClean="0">
                <a:solidFill>
                  <a:schemeClr val="bg1"/>
                </a:solidFill>
              </a:rPr>
              <a:t>Forun</a:t>
            </a:r>
            <a:r>
              <a:rPr lang="de-DE" dirty="0" smtClean="0">
                <a:solidFill>
                  <a:schemeClr val="bg1"/>
                </a:solidFill>
              </a:rPr>
              <a:t> SITG – </a:t>
            </a:r>
            <a:r>
              <a:rPr lang="de-DE" dirty="0" err="1" smtClean="0">
                <a:solidFill>
                  <a:schemeClr val="bg1"/>
                </a:solidFill>
              </a:rPr>
              <a:t>Espace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partenaires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Premiers résultats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09272"/>
            <a:ext cx="8229600" cy="4553341"/>
          </a:xfrm>
        </p:spPr>
        <p:txBody>
          <a:bodyPr/>
          <a:lstStyle/>
          <a:p>
            <a:r>
              <a:rPr lang="fr-FR" sz="2000" b="1" dirty="0"/>
              <a:t>Analyse des besoins des utilisateurs en matière d’adresses et de bâtiments</a:t>
            </a:r>
            <a:endParaRPr lang="fr-CH" sz="2000" dirty="0"/>
          </a:p>
          <a:p>
            <a:pPr lvl="1"/>
            <a:r>
              <a:rPr lang="fr-CH" b="1" dirty="0" smtClean="0"/>
              <a:t>Besoin 2 : </a:t>
            </a:r>
            <a:r>
              <a:rPr lang="fr-CH" dirty="0" smtClean="0"/>
              <a:t>Le service utilisateur souhaite disposer d’une bibliothèque d’adresses contenant les noms de rue, les numéros dans la rue, les NPA et les localités actifs et actuels et gérer les mutations à l’aide de l’IDPADR.</a:t>
            </a:r>
          </a:p>
          <a:p>
            <a:pPr lvl="2"/>
            <a:r>
              <a:rPr lang="fr-CH" dirty="0" smtClean="0"/>
              <a:t>Le service référent met à disposition une table qui contient les champs</a:t>
            </a:r>
          </a:p>
          <a:p>
            <a:pPr marL="1619250" lvl="2" indent="-269875" algn="just">
              <a:buFont typeface="Courier New" pitchFamily="49" charset="0"/>
              <a:buChar char="o"/>
            </a:pPr>
            <a:r>
              <a:rPr lang="fr-CH" dirty="0" smtClean="0"/>
              <a:t>(CODE_VOIE, NO_ADRESSE, NO_POSTAL, NOM_NPA, NOM_VOIE, IDPADR et TYPE (d’adresse)) et veille à ce qu’il n’y ait pas de doublons sur le couple de champ CODE_VOIE | NO_ADRESSE | TYPE, issus de la table A_CAD_ADRESSE qui contient toutes les adresses existantes ou projet</a:t>
            </a:r>
            <a:r>
              <a:rPr lang="fr-CH" b="1" dirty="0" smtClean="0"/>
              <a:t>.</a:t>
            </a:r>
          </a:p>
          <a:p>
            <a:pPr marL="360363" lvl="1" indent="96838">
              <a:buNone/>
            </a:pPr>
            <a:r>
              <a:rPr lang="fr-CH" b="1" i="1" dirty="0" smtClean="0"/>
              <a:t>Limite </a:t>
            </a:r>
            <a:r>
              <a:rPr lang="fr-CH" i="1" dirty="0" smtClean="0"/>
              <a:t>: comment le service utilisateur peut gérer les adresses qui sont archivées et qui disparaissent de l’extraction ?</a:t>
            </a:r>
          </a:p>
          <a:p>
            <a:pPr marL="457200" lvl="1" indent="0">
              <a:buNone/>
            </a:pPr>
            <a:endParaRPr lang="fr-FR" dirty="0" smtClean="0"/>
          </a:p>
          <a:p>
            <a:pPr marL="0" indent="0" eaLnBrk="1" hangingPunct="1">
              <a:buNone/>
            </a:pPr>
            <a:endParaRPr lang="fr-FR" dirty="0" smtClean="0"/>
          </a:p>
          <a:p>
            <a:pPr marL="0" indent="0" eaLnBrk="1" hangingPunct="1">
              <a:buNone/>
            </a:pPr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  <a:p>
            <a:pPr lvl="1"/>
            <a:endParaRPr lang="fr-FR" dirty="0" smtClean="0"/>
          </a:p>
          <a:p>
            <a:pPr eaLnBrk="1" hangingPunct="1"/>
            <a:endParaRPr lang="fr-FR" dirty="0" smtClean="0"/>
          </a:p>
        </p:txBody>
      </p:sp>
      <p:sp>
        <p:nvSpPr>
          <p:cNvPr id="7" name="Rectangle 19"/>
          <p:cNvSpPr txBox="1">
            <a:spLocks noChangeArrowheads="1"/>
          </p:cNvSpPr>
          <p:nvPr/>
        </p:nvSpPr>
        <p:spPr bwMode="auto">
          <a:xfrm>
            <a:off x="1429149" y="6192838"/>
            <a:ext cx="7480300" cy="10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CH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fr-CH" dirty="0" smtClean="0">
                <a:solidFill>
                  <a:schemeClr val="bg1"/>
                </a:solidFill>
              </a:rPr>
              <a:t>Groupe de travail : Création de référentiels et utilisation d’identificateurs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84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392238" y="6013450"/>
            <a:ext cx="7494587" cy="112713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dirty="0" err="1" smtClean="0">
                <a:solidFill>
                  <a:schemeClr val="bg1"/>
                </a:solidFill>
              </a:rPr>
              <a:t>Forun</a:t>
            </a:r>
            <a:r>
              <a:rPr lang="de-DE" dirty="0" smtClean="0">
                <a:solidFill>
                  <a:schemeClr val="bg1"/>
                </a:solidFill>
              </a:rPr>
              <a:t> SITG – </a:t>
            </a:r>
            <a:r>
              <a:rPr lang="de-DE" dirty="0" err="1" smtClean="0">
                <a:solidFill>
                  <a:schemeClr val="bg1"/>
                </a:solidFill>
              </a:rPr>
              <a:t>Espace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partenaires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Premiers résultats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09272"/>
            <a:ext cx="8229600" cy="4553341"/>
          </a:xfrm>
        </p:spPr>
        <p:txBody>
          <a:bodyPr/>
          <a:lstStyle/>
          <a:p>
            <a:r>
              <a:rPr lang="fr-FR" sz="2000" b="1" dirty="0"/>
              <a:t>Analyse des besoins des utilisateurs en matière d’adresses et de </a:t>
            </a:r>
            <a:r>
              <a:rPr lang="fr-FR" sz="2000" b="1" dirty="0" smtClean="0"/>
              <a:t>bâtiments (1/2)</a:t>
            </a:r>
            <a:endParaRPr lang="fr-CH" sz="2000" dirty="0"/>
          </a:p>
          <a:p>
            <a:pPr lvl="1"/>
            <a:r>
              <a:rPr lang="fr-CH" b="1" dirty="0" smtClean="0"/>
              <a:t>Besoin 3 </a:t>
            </a:r>
            <a:r>
              <a:rPr lang="fr-CH" dirty="0" smtClean="0"/>
              <a:t>: Le service utilisateur souhaite disposer d’une bibliothèque d’adresses contenant les noms de rue, les numéros dans la rue, les NPA et les localités actifs et actuels et gérer les mutations à l’aide de l’IDPADR et en plus gérer la localisation de ses informations aux bâtiments à l’aide de l’EGID.</a:t>
            </a:r>
          </a:p>
          <a:p>
            <a:pPr lvl="2"/>
            <a:r>
              <a:rPr lang="fr-CH" dirty="0" smtClean="0"/>
              <a:t>le service référent met à disposition une table qui contient au minimum les champs relatifs aux </a:t>
            </a:r>
            <a:r>
              <a:rPr lang="fr-CH" b="1" dirty="0" smtClean="0"/>
              <a:t>adresses </a:t>
            </a:r>
            <a:r>
              <a:rPr lang="fr-CH" dirty="0" smtClean="0"/>
              <a:t>suivants :</a:t>
            </a:r>
          </a:p>
          <a:p>
            <a:pPr lvl="3"/>
            <a:r>
              <a:rPr lang="fr-CH" sz="1600" dirty="0" smtClean="0"/>
              <a:t>o	CODE_VOIE, NO_ADRESSE, NO_POSTAL, NOM_NPA, NOM_VOIE, IDPADR et TYPE (d’adresse)) et veille à ce qu’il n’y ait pas de doublons sur le couple de champ CODE_VOIE | NO_ADRESSE | TYPE, issus de la table A_CAD_ADRESSE qui contient toutes les adresses existantes ou projet.</a:t>
            </a:r>
          </a:p>
          <a:p>
            <a:pPr marL="457200" lvl="1" indent="0">
              <a:buNone/>
            </a:pPr>
            <a:endParaRPr lang="fr-FR" dirty="0" smtClean="0"/>
          </a:p>
          <a:p>
            <a:pPr marL="0" indent="0" eaLnBrk="1" hangingPunct="1">
              <a:buNone/>
            </a:pPr>
            <a:endParaRPr lang="fr-FR" dirty="0" smtClean="0"/>
          </a:p>
          <a:p>
            <a:pPr marL="0" indent="0" eaLnBrk="1" hangingPunct="1">
              <a:buNone/>
            </a:pPr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  <a:p>
            <a:pPr lvl="1"/>
            <a:endParaRPr lang="fr-FR" dirty="0" smtClean="0"/>
          </a:p>
          <a:p>
            <a:pPr eaLnBrk="1" hangingPunct="1"/>
            <a:endParaRPr lang="fr-FR" dirty="0" smtClean="0"/>
          </a:p>
        </p:txBody>
      </p:sp>
      <p:sp>
        <p:nvSpPr>
          <p:cNvPr id="7" name="Rectangle 19"/>
          <p:cNvSpPr txBox="1">
            <a:spLocks noChangeArrowheads="1"/>
          </p:cNvSpPr>
          <p:nvPr/>
        </p:nvSpPr>
        <p:spPr bwMode="auto">
          <a:xfrm>
            <a:off x="1429149" y="6192838"/>
            <a:ext cx="7480300" cy="10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fr-CH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000" b="1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r>
              <a:rPr lang="fr-CH" dirty="0" smtClean="0">
                <a:solidFill>
                  <a:schemeClr val="bg1"/>
                </a:solidFill>
              </a:rPr>
              <a:t>Groupe de travail : Création de référentiels et utilisation d’identificateurs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26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Etat">
  <a:themeElements>
    <a:clrScheme name="PresentationEt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Eta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Et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Eta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Eta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Eta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Eta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Eta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Eta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Eta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Eta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Eta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Eta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Eta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PresentationEtat</Template>
  <TotalTime>233</TotalTime>
  <Words>715</Words>
  <Application>Microsoft Office PowerPoint</Application>
  <PresentationFormat>Affichage à l'écran (4:3)</PresentationFormat>
  <Paragraphs>126</Paragraphs>
  <Slides>11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PresentationEtat</vt:lpstr>
      <vt:lpstr>Forum SITG – Espace partenaires</vt:lpstr>
      <vt:lpstr>Premiers résultats</vt:lpstr>
      <vt:lpstr>Premiers résultats</vt:lpstr>
      <vt:lpstr>Premiers résultats</vt:lpstr>
      <vt:lpstr>Premiers résultats</vt:lpstr>
      <vt:lpstr>Premiers résultats</vt:lpstr>
      <vt:lpstr>Premiers résultats</vt:lpstr>
      <vt:lpstr>Premiers résultats</vt:lpstr>
      <vt:lpstr>Premiers résultats</vt:lpstr>
      <vt:lpstr>Premiers résultats</vt:lpstr>
      <vt:lpstr>Premiers résultats</vt:lpstr>
    </vt:vector>
  </TitlesOfParts>
  <Company>Etat de Genève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Forum SITG – Espace partenaires</dc:title>
  <dc:creator>Daverio Bellego Carol (DSE)</dc:creator>
  <cp:lastModifiedBy>Daverio Bellego Carol (DSE)</cp:lastModifiedBy>
  <cp:revision>10</cp:revision>
  <cp:lastPrinted>2014-12-05T08:35:49Z</cp:lastPrinted>
  <dcterms:created xsi:type="dcterms:W3CDTF">2014-12-04T09:36:37Z</dcterms:created>
  <dcterms:modified xsi:type="dcterms:W3CDTF">2015-01-05T13:49:50Z</dcterms:modified>
</cp:coreProperties>
</file>