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1" r:id="rId3"/>
    <p:sldId id="259" r:id="rId4"/>
    <p:sldId id="260" r:id="rId5"/>
    <p:sldId id="261" r:id="rId6"/>
    <p:sldId id="262" r:id="rId7"/>
    <p:sldId id="263" r:id="rId8"/>
    <p:sldId id="273" r:id="rId9"/>
    <p:sldId id="265" r:id="rId10"/>
    <p:sldId id="278" r:id="rId11"/>
    <p:sldId id="267" r:id="rId12"/>
    <p:sldId id="268" r:id="rId13"/>
    <p:sldId id="269" r:id="rId14"/>
    <p:sldId id="270" r:id="rId15"/>
    <p:sldId id="272" r:id="rId16"/>
    <p:sldId id="275" r:id="rId17"/>
    <p:sldId id="274" r:id="rId18"/>
    <p:sldId id="276" r:id="rId19"/>
    <p:sldId id="277" r:id="rId20"/>
  </p:sldIdLst>
  <p:sldSz cx="9144000" cy="6858000" type="screen4x3"/>
  <p:notesSz cx="6858000" cy="9777413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EAEAEA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638" autoAdjust="0"/>
  </p:normalViewPr>
  <p:slideViewPr>
    <p:cSldViewPr snapToGrid="0"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6F91FD1-8F00-46D0-BCC6-F73740A0CCA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1699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45025"/>
            <a:ext cx="5486400" cy="43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02DCB2-AEA3-4755-A83D-9AA8BCB7795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968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E89B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latin typeface="Times New Roman" pitchFamily="18" charset="0"/>
            </a:endParaRPr>
          </a:p>
        </p:txBody>
      </p:sp>
      <p:pic>
        <p:nvPicPr>
          <p:cNvPr id="5" name="Picture 5" descr="LOGOFRUTI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spect="1" noChangeArrowheads="1"/>
          </p:cNvSpPr>
          <p:nvPr/>
        </p:nvSpPr>
        <p:spPr bwMode="auto">
          <a:xfrm>
            <a:off x="7737475" y="6494463"/>
            <a:ext cx="1141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0FE2FE8-CC02-4036-9083-AA2E89972C6B}" type="datetime1">
              <a:rPr lang="fr-CH" sz="800">
                <a:solidFill>
                  <a:srgbClr val="FFFFFF"/>
                </a:solidFill>
              </a:rPr>
              <a:pPr algn="r"/>
              <a:t>04.12.2014</a:t>
            </a:fld>
            <a:r>
              <a:rPr lang="fr-CH" sz="800">
                <a:solidFill>
                  <a:srgbClr val="FFFFFF"/>
                </a:solidFill>
              </a:rPr>
              <a:t> - Page 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35" y="375950"/>
            <a:ext cx="5101937" cy="424150"/>
          </a:xfrm>
        </p:spPr>
        <p:txBody>
          <a:bodyPr/>
          <a:lstStyle>
            <a:lvl1pPr>
              <a:defRPr sz="2400" b="0" i="1">
                <a:solidFill>
                  <a:srgbClr val="99CC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r-FR" noProof="0" dirty="0" smtClean="0"/>
              <a:t>Modifiez le style du titre</a:t>
            </a:r>
            <a:endParaRPr lang="fr-CH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35" y="1028700"/>
            <a:ext cx="8946573" cy="4610100"/>
          </a:xfrm>
        </p:spPr>
        <p:txBody>
          <a:bodyPr/>
          <a:lstStyle>
            <a:lvl1pPr marL="342900" indent="-342900" algn="l">
              <a:buFont typeface="Arial" pitchFamily="34" charset="0"/>
              <a:buChar char="•"/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000"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2pPr>
          </a:lstStyle>
          <a:p>
            <a:pPr lvl="0"/>
            <a:r>
              <a:rPr lang="fr-FR" noProof="0" dirty="0" smtClean="0"/>
              <a:t>Modifiez le style des sous-titres du masque</a:t>
            </a:r>
          </a:p>
          <a:p>
            <a:pPr lvl="1"/>
            <a:r>
              <a:rPr lang="fr-CH" noProof="0" dirty="0" smtClean="0"/>
              <a:t>Mo</a:t>
            </a: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401763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CH" dirty="0" smtClean="0"/>
              <a:t>Direction de la mensuration officielle</a:t>
            </a:r>
            <a:endParaRPr lang="de-DE" dirty="0"/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92238" y="6013450"/>
            <a:ext cx="74945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 err="1" smtClean="0"/>
              <a:t>Département</a:t>
            </a:r>
            <a:r>
              <a:rPr lang="de-DE" dirty="0" smtClean="0"/>
              <a:t> de </a:t>
            </a:r>
            <a:r>
              <a:rPr lang="de-DE" dirty="0" err="1" smtClean="0"/>
              <a:t>l'aménagement</a:t>
            </a:r>
            <a:r>
              <a:rPr lang="de-DE" dirty="0" smtClean="0"/>
              <a:t>, du </a:t>
            </a:r>
            <a:r>
              <a:rPr lang="de-DE" dirty="0" err="1" smtClean="0"/>
              <a:t>logement</a:t>
            </a:r>
            <a:r>
              <a:rPr lang="de-DE" dirty="0" smtClean="0"/>
              <a:t> et de </a:t>
            </a:r>
            <a:r>
              <a:rPr lang="de-DE" dirty="0" err="1" smtClean="0"/>
              <a:t>l'énergie</a:t>
            </a:r>
            <a:endParaRPr lang="en-US" dirty="0"/>
          </a:p>
        </p:txBody>
      </p:sp>
      <p:pic>
        <p:nvPicPr>
          <p:cNvPr id="10242" name="Picture 2" descr="travaux:SITG:3_7266_set_administratif:papeterie:images:SITG_logo_baseline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1" y="83850"/>
            <a:ext cx="32004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92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E89B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latin typeface="Times New Roman" pitchFamily="18" charset="0"/>
            </a:endParaRPr>
          </a:p>
        </p:txBody>
      </p:sp>
      <p:pic>
        <p:nvPicPr>
          <p:cNvPr id="1029" name="Picture 8" descr="LOGOFRUTIG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1"/>
          <p:cNvSpPr txBox="1">
            <a:spLocks noChangeAspect="1" noChangeArrowheads="1"/>
          </p:cNvSpPr>
          <p:nvPr/>
        </p:nvSpPr>
        <p:spPr bwMode="auto">
          <a:xfrm>
            <a:off x="7623175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EA574C0-2753-4062-A0DE-DEE1783DA7CC}" type="datetime1">
              <a:rPr lang="fr-CH" sz="800">
                <a:solidFill>
                  <a:srgbClr val="FFFFFF"/>
                </a:solidFill>
              </a:rPr>
              <a:pPr algn="r"/>
              <a:t>04.12.2014</a:t>
            </a:fld>
            <a:r>
              <a:rPr lang="fr-CH" sz="800">
                <a:solidFill>
                  <a:srgbClr val="FFFFFF"/>
                </a:solidFill>
              </a:rPr>
              <a:t> - Page </a:t>
            </a:r>
            <a:fld id="{4DBCA0E8-01D4-4CD9-AB51-97262097E8A4}" type="slidenum">
              <a:rPr lang="fr-CH" sz="800">
                <a:solidFill>
                  <a:srgbClr val="FFFFFF"/>
                </a:solidFill>
              </a:rPr>
              <a:pPr algn="r"/>
              <a:t>‹N°›</a:t>
            </a:fld>
            <a:endParaRPr lang="fr-CH" sz="800">
              <a:solidFill>
                <a:srgbClr val="FFFFFF"/>
              </a:solidFill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401763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CH" dirty="0" smtClean="0"/>
              <a:t>Direction de la mensuration officielle</a:t>
            </a:r>
            <a:endParaRPr lang="de-DE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92238" y="6013450"/>
            <a:ext cx="74945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 err="1" smtClean="0"/>
              <a:t>Département</a:t>
            </a:r>
            <a:r>
              <a:rPr lang="de-DE" dirty="0" smtClean="0"/>
              <a:t> de </a:t>
            </a:r>
            <a:r>
              <a:rPr lang="de-DE" dirty="0" err="1" smtClean="0"/>
              <a:t>l'aménagement</a:t>
            </a:r>
            <a:r>
              <a:rPr lang="de-DE" dirty="0" smtClean="0"/>
              <a:t>, du </a:t>
            </a:r>
            <a:r>
              <a:rPr lang="de-DE" dirty="0" err="1" smtClean="0"/>
              <a:t>logement</a:t>
            </a:r>
            <a:r>
              <a:rPr lang="de-DE" dirty="0" smtClean="0"/>
              <a:t> et de </a:t>
            </a:r>
            <a:r>
              <a:rPr lang="de-DE" dirty="0" err="1" smtClean="0"/>
              <a:t>l'énergie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84722" y="1663545"/>
            <a:ext cx="5783856" cy="3227942"/>
          </a:xfrm>
        </p:spPr>
        <p:txBody>
          <a:bodyPr/>
          <a:lstStyle/>
          <a:p>
            <a:r>
              <a:rPr lang="fr-CH" sz="2000" i="1" dirty="0">
                <a:solidFill>
                  <a:srgbClr val="99CC00"/>
                </a:solidFill>
                <a:latin typeface="Calibri" pitchFamily="34" charset="0"/>
                <a:cs typeface="Calibri" pitchFamily="34" charset="0"/>
              </a:rPr>
              <a:t>Forum </a:t>
            </a:r>
            <a:r>
              <a:rPr lang="fr-CH" sz="2000" i="1" dirty="0" smtClean="0">
                <a:solidFill>
                  <a:srgbClr val="99CC00"/>
                </a:solidFill>
                <a:latin typeface="Calibri" pitchFamily="34" charset="0"/>
                <a:cs typeface="Calibri" pitchFamily="34" charset="0"/>
              </a:rPr>
              <a:t>SITG</a:t>
            </a:r>
            <a:br>
              <a:rPr lang="fr-CH" sz="2000" i="1" dirty="0" smtClean="0">
                <a:solidFill>
                  <a:srgbClr val="99CC00"/>
                </a:solidFill>
                <a:latin typeface="Calibri" pitchFamily="34" charset="0"/>
                <a:cs typeface="Calibri" pitchFamily="34" charset="0"/>
              </a:rPr>
            </a:br>
            <a:r>
              <a:rPr lang="fr-CH" sz="2000" i="1" dirty="0" smtClean="0">
                <a:solidFill>
                  <a:srgbClr val="99CC00"/>
                </a:solidFill>
                <a:latin typeface="Calibri" pitchFamily="34" charset="0"/>
                <a:cs typeface="Calibri" pitchFamily="34" charset="0"/>
              </a:rPr>
              <a:t>Espace partenaires</a:t>
            </a:r>
            <a:br>
              <a:rPr lang="fr-CH" sz="2000" i="1" dirty="0" smtClean="0">
                <a:solidFill>
                  <a:srgbClr val="99CC00"/>
                </a:solidFill>
                <a:latin typeface="Calibri" pitchFamily="34" charset="0"/>
                <a:cs typeface="Calibri" pitchFamily="34" charset="0"/>
              </a:rPr>
            </a:br>
            <a:r>
              <a:rPr lang="fr-CH" sz="1050" dirty="0">
                <a:latin typeface="Calibri" pitchFamily="34" charset="0"/>
                <a:cs typeface="Calibri" pitchFamily="34" charset="0"/>
              </a:rPr>
              <a:t/>
            </a:r>
            <a:br>
              <a:rPr lang="fr-CH" sz="1050" dirty="0">
                <a:latin typeface="Calibri" pitchFamily="34" charset="0"/>
                <a:cs typeface="Calibri" pitchFamily="34" charset="0"/>
              </a:rPr>
            </a:br>
            <a:r>
              <a:rPr lang="fr-CH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Création d’un </a:t>
            </a:r>
            <a: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fr-CH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graphe </a:t>
            </a:r>
            <a:r>
              <a:rPr lang="fr-CH" sz="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 la mobilité </a:t>
            </a:r>
            <a: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faisant </a:t>
            </a:r>
            <a:r>
              <a:rPr lang="fr-CH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partie du référentiel </a:t>
            </a:r>
            <a: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fr-CH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transfrontalier</a:t>
            </a:r>
            <a: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à </a:t>
            </a:r>
            <a:r>
              <a:rPr lang="fr-CH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grande </a:t>
            </a:r>
            <a:r>
              <a:rPr lang="fr-CH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échelle</a:t>
            </a:r>
            <a:r>
              <a:rPr lang="fr-CH" dirty="0">
                <a:latin typeface="Calibri" pitchFamily="34" charset="0"/>
                <a:cs typeface="Calibri" pitchFamily="34" charset="0"/>
              </a:rPr>
              <a:t/>
            </a:r>
            <a:br>
              <a:rPr lang="fr-CH" dirty="0">
                <a:latin typeface="Calibri" pitchFamily="34" charset="0"/>
                <a:cs typeface="Calibri" pitchFamily="34" charset="0"/>
              </a:rPr>
            </a:br>
            <a:endParaRPr lang="fr-CH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pic>
        <p:nvPicPr>
          <p:cNvPr id="6" name="Picture 2" descr="D:\Temp\2014-11-24_0945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81" y="1757069"/>
            <a:ext cx="2393298" cy="288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1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Piste de travail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 smtClean="0"/>
              <a:t>Piste de travail &amp; proposition</a:t>
            </a:r>
          </a:p>
          <a:p>
            <a:pPr lvl="1"/>
            <a:r>
              <a:rPr lang="fr-FR" i="1" dirty="0" smtClean="0"/>
              <a:t>Définir </a:t>
            </a:r>
            <a:r>
              <a:rPr lang="fr-FR" i="1" dirty="0"/>
              <a:t>un </a:t>
            </a:r>
            <a:r>
              <a:rPr lang="fr-FR" b="1" i="1" dirty="0">
                <a:solidFill>
                  <a:srgbClr val="99CC00"/>
                </a:solidFill>
              </a:rPr>
              <a:t>modèle de données commun</a:t>
            </a:r>
            <a:r>
              <a:rPr lang="fr-FR" i="1" dirty="0"/>
              <a:t> </a:t>
            </a:r>
            <a:r>
              <a:rPr lang="fr-FR" i="1" dirty="0" smtClean="0"/>
              <a:t>en complétant </a:t>
            </a:r>
            <a:r>
              <a:rPr lang="fr-FR" i="1" dirty="0"/>
              <a:t>le graphe routier </a:t>
            </a:r>
            <a:r>
              <a:rPr lang="fr-FR" i="1" dirty="0" smtClean="0"/>
              <a:t>Genevois pour </a:t>
            </a:r>
            <a:r>
              <a:rPr lang="fr-FR" i="1" dirty="0"/>
              <a:t>une meilleure </a:t>
            </a:r>
            <a:r>
              <a:rPr lang="fr-FR" i="1" dirty="0" smtClean="0"/>
              <a:t>synergie des données </a:t>
            </a:r>
            <a:br>
              <a:rPr lang="fr-FR" i="1" dirty="0" smtClean="0"/>
            </a:br>
            <a:r>
              <a:rPr lang="fr-FR" i="1" dirty="0" smtClean="0"/>
              <a:t>CH+F+GE+VD+(Fr)+? = </a:t>
            </a:r>
            <a:r>
              <a:rPr lang="fr-FR" b="1" i="1" dirty="0" smtClean="0">
                <a:solidFill>
                  <a:srgbClr val="99CC00"/>
                </a:solidFill>
              </a:rPr>
              <a:t>graphe mobilité transfrontalier</a:t>
            </a:r>
            <a:r>
              <a:rPr lang="fr-FR" i="1" dirty="0"/>
              <a:t> </a:t>
            </a:r>
            <a:r>
              <a:rPr lang="fr-FR" i="1" dirty="0" smtClean="0"/>
              <a:t>= </a:t>
            </a:r>
            <a:r>
              <a:rPr lang="fr-F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GMT</a:t>
            </a:r>
            <a:endParaRPr lang="fr-CH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CH" i="1" dirty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pic>
        <p:nvPicPr>
          <p:cNvPr id="5122" name="Picture 2" descr="http://www.synergie-facility.ch/sites/default/files/styles/imgleft/public/reseau.jpg?itok=f7G1bt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18" y="2655985"/>
            <a:ext cx="2762250" cy="2076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2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Concept – piste de travail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grpSp>
        <p:nvGrpSpPr>
          <p:cNvPr id="16" name="Groupe 15"/>
          <p:cNvGrpSpPr/>
          <p:nvPr/>
        </p:nvGrpSpPr>
        <p:grpSpPr>
          <a:xfrm>
            <a:off x="953257" y="1046591"/>
            <a:ext cx="6588087" cy="4424860"/>
            <a:chOff x="953257" y="1046591"/>
            <a:chExt cx="6588087" cy="4424860"/>
          </a:xfrm>
        </p:grpSpPr>
        <p:grpSp>
          <p:nvGrpSpPr>
            <p:cNvPr id="35" name="Groupe 34"/>
            <p:cNvGrpSpPr/>
            <p:nvPr/>
          </p:nvGrpSpPr>
          <p:grpSpPr>
            <a:xfrm>
              <a:off x="953257" y="1046591"/>
              <a:ext cx="6588087" cy="3756752"/>
              <a:chOff x="953257" y="1972019"/>
              <a:chExt cx="6588087" cy="375675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883588" y="2831335"/>
                <a:ext cx="3021460" cy="1357345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1400" i="1" dirty="0" smtClean="0">
                    <a:solidFill>
                      <a:srgbClr val="002060"/>
                    </a:solidFill>
                  </a:rPr>
                  <a:t>Modèle de données GMO amélioré</a:t>
                </a:r>
              </a:p>
              <a:p>
                <a:pPr algn="ctr"/>
                <a:endParaRPr lang="fr-CH" dirty="0"/>
              </a:p>
              <a:p>
                <a:pPr algn="ctr"/>
                <a:endParaRPr lang="fr-CH" dirty="0" smtClean="0"/>
              </a:p>
              <a:p>
                <a:pPr algn="ctr"/>
                <a:endParaRPr lang="fr-CH" dirty="0"/>
              </a:p>
              <a:p>
                <a:pPr algn="ctr"/>
                <a:endParaRPr lang="fr-CH" dirty="0"/>
              </a:p>
            </p:txBody>
          </p:sp>
          <p:sp>
            <p:nvSpPr>
              <p:cNvPr id="6" name="Organigramme : Disque magnétique 5"/>
              <p:cNvSpPr/>
              <p:nvPr/>
            </p:nvSpPr>
            <p:spPr>
              <a:xfrm>
                <a:off x="3371192" y="4647431"/>
                <a:ext cx="2028395" cy="1081340"/>
              </a:xfrm>
              <a:prstGeom prst="flowChartMagneticDisk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32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GMT</a:t>
                </a:r>
                <a:endParaRPr lang="fr-CH" sz="32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" name="Organigramme : Disque magnétique 6"/>
              <p:cNvSpPr/>
              <p:nvPr/>
            </p:nvSpPr>
            <p:spPr>
              <a:xfrm>
                <a:off x="953257" y="3332705"/>
                <a:ext cx="997269" cy="696025"/>
              </a:xfrm>
              <a:prstGeom prst="flowChartMagneticDisk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 smtClean="0"/>
                  <a:t>IGN</a:t>
                </a:r>
                <a:endParaRPr lang="fr-CH" dirty="0"/>
              </a:p>
            </p:txBody>
          </p:sp>
          <p:sp>
            <p:nvSpPr>
              <p:cNvPr id="8" name="Organigramme : Disque magnétique 7"/>
              <p:cNvSpPr/>
              <p:nvPr/>
            </p:nvSpPr>
            <p:spPr>
              <a:xfrm>
                <a:off x="6544075" y="1972019"/>
                <a:ext cx="997269" cy="969485"/>
              </a:xfrm>
              <a:prstGeom prst="flowChartMagneticDisk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sz="1400" dirty="0" err="1" smtClean="0"/>
                  <a:t>Swisstopo</a:t>
                </a:r>
                <a:endParaRPr lang="fr-CH" sz="1400" dirty="0" smtClean="0"/>
              </a:p>
              <a:p>
                <a:pPr algn="ctr"/>
                <a:r>
                  <a:rPr lang="fr-CH" dirty="0" smtClean="0"/>
                  <a:t>TLM</a:t>
                </a:r>
                <a:endParaRPr lang="fr-CH" dirty="0"/>
              </a:p>
            </p:txBody>
          </p:sp>
          <p:sp>
            <p:nvSpPr>
              <p:cNvPr id="9" name="Organigramme : Disque magnétique 8"/>
              <p:cNvSpPr/>
              <p:nvPr/>
            </p:nvSpPr>
            <p:spPr>
              <a:xfrm>
                <a:off x="4492458" y="3332704"/>
                <a:ext cx="997269" cy="696027"/>
              </a:xfrm>
              <a:prstGeom prst="flowChartMagneticDisk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 smtClean="0"/>
                  <a:t>VD</a:t>
                </a:r>
                <a:endParaRPr lang="fr-CH" dirty="0"/>
              </a:p>
            </p:txBody>
          </p:sp>
          <p:sp>
            <p:nvSpPr>
              <p:cNvPr id="10" name="Organigramme : Disque magnétique 9"/>
              <p:cNvSpPr/>
              <p:nvPr/>
            </p:nvSpPr>
            <p:spPr>
              <a:xfrm>
                <a:off x="3262459" y="3332704"/>
                <a:ext cx="997269" cy="696027"/>
              </a:xfrm>
              <a:prstGeom prst="flowChartMagneticDisk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b="1" dirty="0" smtClean="0"/>
                  <a:t>GE</a:t>
                </a:r>
                <a:endParaRPr lang="fr-CH" b="1" dirty="0"/>
              </a:p>
            </p:txBody>
          </p:sp>
          <p:cxnSp>
            <p:nvCxnSpPr>
              <p:cNvPr id="11" name="Connecteur en angle 10"/>
              <p:cNvCxnSpPr>
                <a:stCxn id="7" idx="3"/>
                <a:endCxn id="6" idx="1"/>
              </p:cNvCxnSpPr>
              <p:nvPr/>
            </p:nvCxnSpPr>
            <p:spPr>
              <a:xfrm rot="16200000" flipH="1">
                <a:off x="2609290" y="2871330"/>
                <a:ext cx="618701" cy="2933498"/>
              </a:xfrm>
              <a:prstGeom prst="bentConnector3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en angle 11"/>
              <p:cNvCxnSpPr>
                <a:stCxn id="10" idx="3"/>
                <a:endCxn id="6" idx="1"/>
              </p:cNvCxnSpPr>
              <p:nvPr/>
            </p:nvCxnSpPr>
            <p:spPr>
              <a:xfrm rot="16200000" flipH="1">
                <a:off x="3763892" y="4025933"/>
                <a:ext cx="618700" cy="624296"/>
              </a:xfrm>
              <a:prstGeom prst="bentConnector3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en angle 12"/>
              <p:cNvCxnSpPr>
                <a:stCxn id="9" idx="3"/>
                <a:endCxn id="6" idx="1"/>
              </p:cNvCxnSpPr>
              <p:nvPr/>
            </p:nvCxnSpPr>
            <p:spPr>
              <a:xfrm rot="5400000">
                <a:off x="4378892" y="4035230"/>
                <a:ext cx="618700" cy="605703"/>
              </a:xfrm>
              <a:prstGeom prst="bentConnector3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en angle 13"/>
              <p:cNvCxnSpPr>
                <a:stCxn id="8" idx="3"/>
                <a:endCxn id="9" idx="4"/>
              </p:cNvCxnSpPr>
              <p:nvPr/>
            </p:nvCxnSpPr>
            <p:spPr>
              <a:xfrm rot="5400000">
                <a:off x="5896612" y="2534620"/>
                <a:ext cx="739214" cy="1552983"/>
              </a:xfrm>
              <a:prstGeom prst="bentConnector2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ZoneTexte 14"/>
              <p:cNvSpPr txBox="1"/>
              <p:nvPr/>
            </p:nvSpPr>
            <p:spPr>
              <a:xfrm>
                <a:off x="6401425" y="3418294"/>
                <a:ext cx="594854" cy="223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sz="1200" i="1" dirty="0" smtClean="0">
                    <a:solidFill>
                      <a:schemeClr val="accent6"/>
                    </a:solidFill>
                  </a:rPr>
                  <a:t>Scripts</a:t>
                </a:r>
                <a:endParaRPr lang="fr-CH" sz="1200" i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4480104" y="4323733"/>
                <a:ext cx="594854" cy="223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sz="1200" i="1" dirty="0" smtClean="0">
                    <a:solidFill>
                      <a:schemeClr val="accent6"/>
                    </a:solidFill>
                  </a:rPr>
                  <a:t>Scripts</a:t>
                </a:r>
                <a:endParaRPr lang="fr-CH" sz="1200" i="1" dirty="0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3" name="ZoneTexte 2"/>
            <p:cNvSpPr txBox="1"/>
            <p:nvPr/>
          </p:nvSpPr>
          <p:spPr>
            <a:xfrm>
              <a:off x="3238001" y="508979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>
                  <a:solidFill>
                    <a:srgbClr val="99CC00"/>
                  </a:solidFill>
                </a:rPr>
                <a:t>MMT</a:t>
              </a:r>
              <a:endParaRPr lang="fr-CH" dirty="0">
                <a:solidFill>
                  <a:srgbClr val="99CC00"/>
                </a:solidFill>
              </a:endParaRPr>
            </a:p>
          </p:txBody>
        </p:sp>
        <p:cxnSp>
          <p:nvCxnSpPr>
            <p:cNvPr id="18" name="Connecteur droit avec flèche 17"/>
            <p:cNvCxnSpPr>
              <a:stCxn id="6" idx="3"/>
              <a:endCxn id="28" idx="0"/>
            </p:cNvCxnSpPr>
            <p:nvPr/>
          </p:nvCxnSpPr>
          <p:spPr>
            <a:xfrm>
              <a:off x="4385390" y="4803343"/>
              <a:ext cx="13432" cy="2987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3613534" y="4770292"/>
              <a:ext cx="147560" cy="319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/>
            <p:nvPr/>
          </p:nvCxnSpPr>
          <p:spPr>
            <a:xfrm>
              <a:off x="4973876" y="4782619"/>
              <a:ext cx="120706" cy="319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069244" y="5102119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>
                  <a:solidFill>
                    <a:srgbClr val="99CC00"/>
                  </a:solidFill>
                </a:rPr>
                <a:t>TPG</a:t>
              </a:r>
              <a:endParaRPr lang="fr-CH" dirty="0">
                <a:solidFill>
                  <a:srgbClr val="99CC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73876" y="510211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dirty="0">
                  <a:solidFill>
                    <a:srgbClr val="99CC00"/>
                  </a:solidFill>
                </a:rPr>
                <a:t>…</a:t>
              </a:r>
            </a:p>
          </p:txBody>
        </p:sp>
        <p:cxnSp>
          <p:nvCxnSpPr>
            <p:cNvPr id="32" name="Connecteur en angle 31"/>
            <p:cNvCxnSpPr>
              <a:stCxn id="6" idx="4"/>
              <a:endCxn id="8" idx="4"/>
            </p:cNvCxnSpPr>
            <p:nvPr/>
          </p:nvCxnSpPr>
          <p:spPr>
            <a:xfrm flipV="1">
              <a:off x="5399587" y="1531334"/>
              <a:ext cx="2141757" cy="2731339"/>
            </a:xfrm>
            <a:prstGeom prst="bentConnector3">
              <a:avLst>
                <a:gd name="adj1" fmla="val 12456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en angle 35"/>
            <p:cNvCxnSpPr>
              <a:stCxn id="6" idx="2"/>
              <a:endCxn id="7" idx="2"/>
            </p:cNvCxnSpPr>
            <p:nvPr/>
          </p:nvCxnSpPr>
          <p:spPr>
            <a:xfrm rot="10800000">
              <a:off x="953258" y="2755291"/>
              <a:ext cx="2417935" cy="1507383"/>
            </a:xfrm>
            <a:prstGeom prst="bentConnector3">
              <a:avLst>
                <a:gd name="adj1" fmla="val 11902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18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Modèle GE actuel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735" y="1707614"/>
            <a:ext cx="5509917" cy="3931186"/>
          </a:xfrm>
        </p:spPr>
        <p:txBody>
          <a:bodyPr/>
          <a:lstStyle/>
          <a:p>
            <a:r>
              <a:rPr lang="fr-FR" sz="2000" i="1" dirty="0" smtClean="0"/>
              <a:t>graphe </a:t>
            </a:r>
            <a:r>
              <a:rPr lang="fr-FR" sz="2000" i="1" dirty="0"/>
              <a:t>routier cantonal </a:t>
            </a:r>
            <a:r>
              <a:rPr lang="fr-FR" sz="2000" i="1" dirty="0" smtClean="0"/>
              <a:t>Genevois:</a:t>
            </a:r>
            <a:endParaRPr lang="fr-CH" sz="2000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pic>
        <p:nvPicPr>
          <p:cNvPr id="12290" name="Picture 2" descr="\\sitgsrv01\si-mensuration\DCMO\projets\Forum SITG_graphes RTGE\GDB\GMO_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28" y="31898"/>
            <a:ext cx="3966072" cy="684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5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Modèle projeté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72735" y="1028700"/>
            <a:ext cx="4961973" cy="4204312"/>
          </a:xfrm>
        </p:spPr>
        <p:txBody>
          <a:bodyPr/>
          <a:lstStyle/>
          <a:p>
            <a:r>
              <a:rPr lang="fr-CH" i="1" dirty="0" smtClean="0"/>
              <a:t>Adaptation</a:t>
            </a:r>
          </a:p>
          <a:p>
            <a:pPr lvl="1"/>
            <a:r>
              <a:rPr lang="fr-FR" i="1" dirty="0" smtClean="0"/>
              <a:t>Informations </a:t>
            </a:r>
            <a:r>
              <a:rPr lang="fr-FR" b="1" i="1" dirty="0">
                <a:solidFill>
                  <a:srgbClr val="99CC00"/>
                </a:solidFill>
              </a:rPr>
              <a:t>plan de charge </a:t>
            </a:r>
            <a:r>
              <a:rPr lang="fr-FR" i="1" dirty="0"/>
              <a:t>du trafic seraient gérées dans une ou plusieurs tables non-géographiques</a:t>
            </a:r>
            <a:r>
              <a:rPr lang="fr-FR" i="1" dirty="0" smtClean="0"/>
              <a:t>.</a:t>
            </a:r>
          </a:p>
          <a:p>
            <a:pPr lvl="1"/>
            <a:r>
              <a:rPr lang="fr-FR" i="1" dirty="0" smtClean="0"/>
              <a:t>Lien avec ID_GM_TRONCON</a:t>
            </a:r>
            <a:endParaRPr lang="fr-CH" i="1" dirty="0"/>
          </a:p>
          <a:p>
            <a:endParaRPr lang="fr-CH" i="1" dirty="0"/>
          </a:p>
        </p:txBody>
      </p:sp>
      <p:pic>
        <p:nvPicPr>
          <p:cNvPr id="13315" name="Picture 3" descr="\\sitgsrv01\SI-MENSURATION\DCMO\projets\Forum SITG_graphes RTGE\GDB\GMO_2014-char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860" y="-1"/>
            <a:ext cx="4010140" cy="691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1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98294" y="-19179"/>
            <a:ext cx="694486" cy="6030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735" y="699800"/>
            <a:ext cx="5101937" cy="767050"/>
          </a:xfrm>
        </p:spPr>
        <p:txBody>
          <a:bodyPr/>
          <a:lstStyle/>
          <a:p>
            <a:r>
              <a:rPr lang="fr-CH" dirty="0" smtClean="0"/>
              <a:t>Projet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7655" y="1828800"/>
            <a:ext cx="8861653" cy="4133849"/>
          </a:xfrm>
        </p:spPr>
        <p:txBody>
          <a:bodyPr/>
          <a:lstStyle/>
          <a:p>
            <a:pPr marL="0" indent="0">
              <a:buNone/>
            </a:pPr>
            <a:r>
              <a:rPr lang="fr-CH" sz="2000" b="1" i="1" dirty="0" smtClean="0">
                <a:solidFill>
                  <a:srgbClr val="99CC00"/>
                </a:solidFill>
              </a:rPr>
              <a:t>Ajouts </a:t>
            </a:r>
            <a:r>
              <a:rPr lang="fr-CH" sz="2000" i="1" dirty="0" smtClean="0"/>
              <a:t>et </a:t>
            </a:r>
            <a:br>
              <a:rPr lang="fr-CH" sz="2000" i="1" dirty="0" smtClean="0"/>
            </a:br>
            <a:r>
              <a:rPr lang="fr-CH" sz="2000" i="1" dirty="0" smtClean="0"/>
              <a:t>corrections:</a:t>
            </a:r>
          </a:p>
        </p:txBody>
      </p:sp>
      <p:pic>
        <p:nvPicPr>
          <p:cNvPr id="1027" name="Picture 3" descr="\\sitgsrv01\si-mensuration\DCMO\projets\Forum SITG_graphes RTGE\GDB\GMO_2015_pro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1" y="-19179"/>
            <a:ext cx="7239000" cy="691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192780" y="5864304"/>
            <a:ext cx="35392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i="1" dirty="0" smtClean="0">
                <a:solidFill>
                  <a:srgbClr val="99CC00"/>
                </a:solidFill>
              </a:rPr>
              <a:t>= Suppression couches </a:t>
            </a:r>
            <a:r>
              <a:rPr lang="fr-CH" sz="1600" i="1" dirty="0">
                <a:solidFill>
                  <a:srgbClr val="99CC00"/>
                </a:solidFill>
              </a:rPr>
              <a:t/>
            </a:r>
            <a:br>
              <a:rPr lang="fr-CH" sz="1600" i="1" dirty="0">
                <a:solidFill>
                  <a:srgbClr val="99CC00"/>
                </a:solidFill>
              </a:rPr>
            </a:br>
            <a:r>
              <a:rPr lang="fr-CH" sz="1600" i="1" dirty="0">
                <a:solidFill>
                  <a:srgbClr val="99CC00"/>
                </a:solidFill>
              </a:rPr>
              <a:t>A.GMO_ACCES_PARKING </a:t>
            </a:r>
            <a:br>
              <a:rPr lang="fr-CH" sz="1600" i="1" dirty="0">
                <a:solidFill>
                  <a:srgbClr val="99CC00"/>
                </a:solidFill>
              </a:rPr>
            </a:br>
            <a:r>
              <a:rPr lang="fr-CH" sz="1600" i="1" dirty="0">
                <a:solidFill>
                  <a:srgbClr val="99CC00"/>
                </a:solidFill>
              </a:rPr>
              <a:t>A.GMO_ENTRETIEN_AUTOROUTE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905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Proposition de travail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 smtClean="0"/>
              <a:t>Mandater </a:t>
            </a:r>
            <a:r>
              <a:rPr lang="fr-FR" i="1" dirty="0" err="1" smtClean="0"/>
              <a:t>Arx</a:t>
            </a:r>
            <a:r>
              <a:rPr lang="fr-FR" i="1" dirty="0" smtClean="0"/>
              <a:t>-It pour la création </a:t>
            </a:r>
            <a:r>
              <a:rPr lang="fr-FR" i="1" dirty="0"/>
              <a:t>d'une </a:t>
            </a:r>
            <a:r>
              <a:rPr lang="fr-FR" b="1" i="1" dirty="0" smtClean="0">
                <a:solidFill>
                  <a:srgbClr val="99CC00"/>
                </a:solidFill>
              </a:rPr>
              <a:t>maquette test</a:t>
            </a:r>
            <a:r>
              <a:rPr lang="fr-FR" i="1" dirty="0" smtClean="0"/>
              <a:t> </a:t>
            </a:r>
            <a:r>
              <a:rPr lang="fr-FR" i="1" dirty="0"/>
              <a:t>sur une zone transfrontalière afin d'évaluer la faisabilité du projet.</a:t>
            </a:r>
            <a:endParaRPr lang="fr-CH" sz="2800" i="1" dirty="0"/>
          </a:p>
          <a:p>
            <a:pPr lvl="1"/>
            <a:r>
              <a:rPr lang="fr-FR" i="1" dirty="0"/>
              <a:t>La DMO y évaluera l'ajout d'attribut sur le </a:t>
            </a:r>
            <a:r>
              <a:rPr lang="fr-FR" i="1" dirty="0" err="1"/>
              <a:t>GMO_routier</a:t>
            </a:r>
            <a:r>
              <a:rPr lang="fr-FR" i="1" dirty="0"/>
              <a:t> 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et </a:t>
            </a:r>
            <a:r>
              <a:rPr lang="fr-FR" i="1" dirty="0"/>
              <a:t>l'exhaustivité du travail de recollement de </a:t>
            </a:r>
            <a:r>
              <a:rPr lang="fr-FR" i="1" dirty="0" smtClean="0"/>
              <a:t>l'IGN et outils de gestion (</a:t>
            </a:r>
            <a:r>
              <a:rPr lang="fr-FR" i="1" dirty="0" err="1" smtClean="0"/>
              <a:t>topoforms</a:t>
            </a:r>
            <a:r>
              <a:rPr lang="fr-FR" i="1" dirty="0" smtClean="0"/>
              <a:t>)</a:t>
            </a:r>
            <a:endParaRPr lang="fr-CH" sz="2400" i="1" dirty="0"/>
          </a:p>
          <a:p>
            <a:pPr lvl="1"/>
            <a:r>
              <a:rPr lang="fr-FR" i="1" dirty="0"/>
              <a:t>L'OIT y testera la reprise du TLM à la place du vector25 et 200</a:t>
            </a:r>
            <a:endParaRPr lang="fr-CH" sz="2400" i="1" dirty="0"/>
          </a:p>
          <a:p>
            <a:pPr lvl="2"/>
            <a:r>
              <a:rPr lang="fr-FR" i="1" dirty="0">
                <a:solidFill>
                  <a:srgbClr val="99CC00"/>
                </a:solidFill>
              </a:rPr>
              <a:t>Coordination à effectuer avec l'aide de </a:t>
            </a:r>
            <a:r>
              <a:rPr lang="fr-FR" i="1" dirty="0" err="1">
                <a:solidFill>
                  <a:srgbClr val="99CC00"/>
                </a:solidFill>
              </a:rPr>
              <a:t>swisstopo</a:t>
            </a:r>
            <a:r>
              <a:rPr lang="fr-FR" i="1" dirty="0">
                <a:solidFill>
                  <a:srgbClr val="99CC00"/>
                </a:solidFill>
              </a:rPr>
              <a:t> + réponse aux questions concernant les échanges d'information cantons &lt;-&gt; TLM</a:t>
            </a:r>
            <a:r>
              <a:rPr lang="fr-FR" i="1" dirty="0" smtClean="0">
                <a:solidFill>
                  <a:srgbClr val="99CC00"/>
                </a:solidFill>
              </a:rPr>
              <a:t>.</a:t>
            </a:r>
          </a:p>
          <a:p>
            <a:pPr lvl="1"/>
            <a:r>
              <a:rPr lang="fr-FR" i="1" dirty="0" err="1" smtClean="0"/>
              <a:t>Arx</a:t>
            </a:r>
            <a:r>
              <a:rPr lang="fr-FR" i="1" dirty="0" smtClean="0"/>
              <a:t>-It </a:t>
            </a:r>
            <a:r>
              <a:rPr lang="fr-FR" i="1" dirty="0"/>
              <a:t>évaluera les impacts sur la création du graphe pour VISUM et la récupération des scripts actuels d'</a:t>
            </a:r>
            <a:r>
              <a:rPr lang="fr-FR" i="1" dirty="0" err="1"/>
              <a:t>Arx</a:t>
            </a:r>
            <a:r>
              <a:rPr lang="fr-FR" i="1" dirty="0"/>
              <a:t>-It(DGT) sans pertes.</a:t>
            </a:r>
            <a:endParaRPr lang="fr-CH" sz="2400" i="1" dirty="0"/>
          </a:p>
          <a:p>
            <a:pPr lvl="1"/>
            <a:r>
              <a:rPr lang="fr-FR" i="1" dirty="0" err="1"/>
              <a:t>Arx</a:t>
            </a:r>
            <a:r>
              <a:rPr lang="fr-FR" i="1" dirty="0"/>
              <a:t>-It testera les fonctions techniques de </a:t>
            </a:r>
            <a:r>
              <a:rPr lang="fr-FR" i="1" dirty="0">
                <a:solidFill>
                  <a:srgbClr val="99CC00"/>
                </a:solidFill>
              </a:rPr>
              <a:t>Segmentation linéaire</a:t>
            </a:r>
            <a:r>
              <a:rPr lang="fr-FR" i="1" dirty="0"/>
              <a:t> </a:t>
            </a:r>
            <a:r>
              <a:rPr lang="fr-FR" i="1" dirty="0" smtClean="0"/>
              <a:t>(évènements) et </a:t>
            </a:r>
            <a:r>
              <a:rPr lang="fr-FR" i="1" dirty="0"/>
              <a:t>de </a:t>
            </a:r>
            <a:r>
              <a:rPr lang="fr-FR" i="1" dirty="0">
                <a:solidFill>
                  <a:srgbClr val="99CC00"/>
                </a:solidFill>
              </a:rPr>
              <a:t>Représentation cartographique</a:t>
            </a:r>
            <a:r>
              <a:rPr lang="fr-FR" i="1" dirty="0"/>
              <a:t> sur le résultat.</a:t>
            </a:r>
            <a:endParaRPr lang="fr-CH" sz="2400" i="1" dirty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dirty="0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Proposition de travail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Zone de test</a:t>
            </a:r>
          </a:p>
          <a:p>
            <a:pPr lvl="1"/>
            <a:r>
              <a:rPr lang="fr-FR" i="1" dirty="0" smtClean="0"/>
              <a:t>couvrant </a:t>
            </a:r>
            <a:r>
              <a:rPr lang="fr-FR" i="1" dirty="0"/>
              <a:t>la région </a:t>
            </a:r>
            <a:br>
              <a:rPr lang="fr-FR" i="1" dirty="0"/>
            </a:br>
            <a:r>
              <a:rPr lang="fr-FR" b="1" i="1" dirty="0" smtClean="0">
                <a:solidFill>
                  <a:srgbClr val="99CC00"/>
                </a:solidFill>
              </a:rPr>
              <a:t>Versoix-Divonne-Nyon</a:t>
            </a:r>
            <a:endParaRPr lang="fr-CH" b="1" i="1" dirty="0">
              <a:solidFill>
                <a:srgbClr val="99CC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pic>
        <p:nvPicPr>
          <p:cNvPr id="2050" name="Picture 2" descr="2014-11-18_1608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750" y="428138"/>
            <a:ext cx="3613533" cy="509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3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Financement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99CC00"/>
                </a:solidFill>
              </a:rPr>
              <a:t>Devis</a:t>
            </a:r>
            <a:r>
              <a:rPr lang="fr-FR" i="1" dirty="0" smtClean="0"/>
              <a:t> </a:t>
            </a:r>
            <a:r>
              <a:rPr lang="fr-FR" i="1" dirty="0" err="1" smtClean="0"/>
              <a:t>Arx</a:t>
            </a:r>
            <a:r>
              <a:rPr lang="fr-FR" i="1" dirty="0" smtClean="0"/>
              <a:t>-It </a:t>
            </a:r>
          </a:p>
          <a:p>
            <a:pPr lvl="1"/>
            <a:r>
              <a:rPr lang="fr-FR" i="1" dirty="0"/>
              <a:t>P</a:t>
            </a:r>
            <a:r>
              <a:rPr lang="fr-FR" i="1" dirty="0" smtClean="0"/>
              <a:t>our la réalisation d'une maquette, environ </a:t>
            </a:r>
            <a:r>
              <a:rPr lang="fr-FR" b="1" i="1" dirty="0" smtClean="0">
                <a:solidFill>
                  <a:srgbClr val="99CC00"/>
                </a:solidFill>
              </a:rPr>
              <a:t>CHF </a:t>
            </a:r>
            <a:r>
              <a:rPr lang="fr-FR" b="1" i="1" dirty="0">
                <a:solidFill>
                  <a:srgbClr val="99CC00"/>
                </a:solidFill>
              </a:rPr>
              <a:t>30'000</a:t>
            </a:r>
            <a:r>
              <a:rPr lang="fr-FR" b="1" i="1" dirty="0" smtClean="0">
                <a:solidFill>
                  <a:srgbClr val="99CC00"/>
                </a:solidFill>
              </a:rPr>
              <a:t>.- </a:t>
            </a:r>
          </a:p>
          <a:p>
            <a:pPr lvl="1"/>
            <a:r>
              <a:rPr lang="fr-FR" i="1" dirty="0" smtClean="0"/>
              <a:t>L'OIT </a:t>
            </a:r>
            <a:r>
              <a:rPr lang="fr-FR" i="1" dirty="0"/>
              <a:t>propose un financement d'un montant </a:t>
            </a:r>
            <a:r>
              <a:rPr lang="fr-FR" i="1" dirty="0" smtClean="0"/>
              <a:t>encore à </a:t>
            </a:r>
            <a:r>
              <a:rPr lang="fr-FR" i="1" dirty="0"/>
              <a:t>valider, 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ordre </a:t>
            </a:r>
            <a:r>
              <a:rPr lang="fr-FR" i="1" dirty="0"/>
              <a:t>de grandeur </a:t>
            </a:r>
            <a:r>
              <a:rPr lang="fr-FR" i="1" dirty="0">
                <a:solidFill>
                  <a:srgbClr val="99CC00"/>
                </a:solidFill>
              </a:rPr>
              <a:t>CHF 20'000</a:t>
            </a:r>
            <a:r>
              <a:rPr lang="fr-FR" i="1" dirty="0" smtClean="0">
                <a:solidFill>
                  <a:srgbClr val="99CC00"/>
                </a:solidFill>
              </a:rPr>
              <a:t>.-</a:t>
            </a:r>
          </a:p>
          <a:p>
            <a:pPr lvl="1"/>
            <a:r>
              <a:rPr lang="fr-FR" i="1" dirty="0" smtClean="0"/>
              <a:t>Le Grand-Genève, via un budget d'étude sur la mobilité pourrait financer</a:t>
            </a:r>
            <a:r>
              <a:rPr lang="fr-CH" i="1" dirty="0" smtClean="0"/>
              <a:t> un montant d'environ </a:t>
            </a:r>
            <a:r>
              <a:rPr lang="fr-CH" i="1" dirty="0" smtClean="0">
                <a:solidFill>
                  <a:srgbClr val="99CC00"/>
                </a:solidFill>
              </a:rPr>
              <a:t>CHF 10'000.- </a:t>
            </a:r>
            <a:r>
              <a:rPr lang="fr-CH" i="1" dirty="0" smtClean="0"/>
              <a:t>demande à finaliser (qui mandate?)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Etapes suivantes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/>
              <a:t>Etapes suivantes:</a:t>
            </a:r>
          </a:p>
          <a:p>
            <a:pPr lvl="1"/>
            <a:r>
              <a:rPr lang="fr-FR" b="1" i="1" dirty="0" smtClean="0">
                <a:solidFill>
                  <a:srgbClr val="99CC00"/>
                </a:solidFill>
              </a:rPr>
              <a:t>Accord </a:t>
            </a:r>
            <a:r>
              <a:rPr lang="fr-FR" i="1" dirty="0" smtClean="0"/>
              <a:t>du comité directeur du SITG ?</a:t>
            </a:r>
          </a:p>
          <a:p>
            <a:pPr lvl="1"/>
            <a:r>
              <a:rPr lang="fr-FR" b="1" i="1" dirty="0" smtClean="0">
                <a:solidFill>
                  <a:srgbClr val="99CC00"/>
                </a:solidFill>
              </a:rPr>
              <a:t>Droits</a:t>
            </a:r>
            <a:r>
              <a:rPr lang="fr-FR" i="1" dirty="0" smtClean="0"/>
              <a:t> </a:t>
            </a:r>
            <a:r>
              <a:rPr lang="fr-FR" i="1" dirty="0"/>
              <a:t>sur l'utilisation des données </a:t>
            </a:r>
            <a:r>
              <a:rPr lang="fr-FR" i="1" dirty="0" smtClean="0"/>
              <a:t>finales ?</a:t>
            </a:r>
            <a:endParaRPr lang="fr-CH" sz="2400" i="1" dirty="0"/>
          </a:p>
          <a:p>
            <a:pPr lvl="1"/>
            <a:r>
              <a:rPr lang="fr-FR" i="1" dirty="0"/>
              <a:t>Evaluer le </a:t>
            </a:r>
            <a:r>
              <a:rPr lang="fr-FR" b="1" i="1" dirty="0">
                <a:solidFill>
                  <a:srgbClr val="99CC00"/>
                </a:solidFill>
              </a:rPr>
              <a:t>coût</a:t>
            </a:r>
            <a:r>
              <a:rPr lang="fr-FR" i="1" dirty="0"/>
              <a:t> complet de la </a:t>
            </a:r>
            <a:r>
              <a:rPr lang="fr-FR" i="1" dirty="0" smtClean="0"/>
              <a:t>solution ?</a:t>
            </a:r>
          </a:p>
          <a:p>
            <a:pPr lvl="2"/>
            <a:r>
              <a:rPr lang="fr-FR" i="1" dirty="0" smtClean="0">
                <a:solidFill>
                  <a:srgbClr val="99CC00"/>
                </a:solidFill>
              </a:rPr>
              <a:t>Dépend des résultats de la maquette</a:t>
            </a:r>
            <a:endParaRPr lang="fr-CH" i="1" dirty="0">
              <a:solidFill>
                <a:srgbClr val="99CC00"/>
              </a:solidFill>
            </a:endParaRPr>
          </a:p>
          <a:p>
            <a:pPr lvl="1"/>
            <a:r>
              <a:rPr lang="fr-FR" i="1" dirty="0"/>
              <a:t>Choisir le moment d'une collaboration plus poussée avec la France</a:t>
            </a:r>
            <a:endParaRPr lang="fr-CH" sz="2400" i="1" dirty="0"/>
          </a:p>
          <a:p>
            <a:pPr lvl="2"/>
            <a:r>
              <a:rPr lang="fr-FR" i="1" dirty="0">
                <a:solidFill>
                  <a:srgbClr val="99CC00"/>
                </a:solidFill>
              </a:rPr>
              <a:t>M. Ludovic Antoine / voir </a:t>
            </a:r>
            <a:r>
              <a:rPr lang="fr-FR" i="1" dirty="0" err="1">
                <a:solidFill>
                  <a:srgbClr val="99CC00"/>
                </a:solidFill>
              </a:rPr>
              <a:t>AnnemasseAgglo</a:t>
            </a:r>
            <a:endParaRPr lang="fr-CH" sz="1800" i="1" dirty="0">
              <a:solidFill>
                <a:srgbClr val="99CC00"/>
              </a:solidFill>
            </a:endParaRPr>
          </a:p>
          <a:p>
            <a:pPr lvl="1"/>
            <a:r>
              <a:rPr lang="fr-CH" i="1" dirty="0" smtClean="0"/>
              <a:t>Définition du modèle </a:t>
            </a:r>
            <a:r>
              <a:rPr lang="fr-CH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GMT</a:t>
            </a:r>
            <a:endParaRPr lang="fr-CH" sz="3200" i="1" dirty="0" smtClean="0"/>
          </a:p>
          <a:p>
            <a:pPr lvl="2"/>
            <a:r>
              <a:rPr lang="fr-CH" i="1" dirty="0">
                <a:solidFill>
                  <a:srgbClr val="99CC00"/>
                </a:solidFill>
              </a:rPr>
              <a:t>Reprendre modèle RTGE ?</a:t>
            </a:r>
          </a:p>
          <a:p>
            <a:pPr lvl="2"/>
            <a:r>
              <a:rPr lang="fr-CH" i="1" dirty="0">
                <a:solidFill>
                  <a:srgbClr val="99CC00"/>
                </a:solidFill>
              </a:rPr>
              <a:t>Périodicité </a:t>
            </a:r>
            <a:r>
              <a:rPr lang="fr-CH" i="1" dirty="0" smtClean="0">
                <a:solidFill>
                  <a:srgbClr val="99CC00"/>
                </a:solidFill>
              </a:rPr>
              <a:t>?   Traçabilité </a:t>
            </a:r>
            <a:r>
              <a:rPr lang="fr-CH" i="1" dirty="0">
                <a:solidFill>
                  <a:srgbClr val="99CC00"/>
                </a:solidFill>
              </a:rPr>
              <a:t>de la provenance ?</a:t>
            </a:r>
          </a:p>
          <a:p>
            <a:pPr lvl="2"/>
            <a:r>
              <a:rPr lang="fr-CH" i="1" dirty="0">
                <a:solidFill>
                  <a:srgbClr val="99CC00"/>
                </a:solidFill>
              </a:rPr>
              <a:t>Historisation de version </a:t>
            </a:r>
            <a:r>
              <a:rPr lang="fr-CH" i="1" dirty="0" smtClean="0">
                <a:solidFill>
                  <a:srgbClr val="99CC00"/>
                </a:solidFill>
              </a:rPr>
              <a:t>?</a:t>
            </a:r>
            <a:endParaRPr lang="fr-CH" i="1" dirty="0">
              <a:solidFill>
                <a:srgbClr val="99CC00"/>
              </a:solidFill>
            </a:endParaRPr>
          </a:p>
          <a:p>
            <a:pPr lvl="1"/>
            <a:endParaRPr lang="fr-CH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1234" y="2836400"/>
            <a:ext cx="5101937" cy="424150"/>
          </a:xfrm>
        </p:spPr>
        <p:txBody>
          <a:bodyPr/>
          <a:lstStyle/>
          <a:p>
            <a:r>
              <a:rPr lang="fr-CH" dirty="0" smtClean="0"/>
              <a:t>Merci !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pic>
        <p:nvPicPr>
          <p:cNvPr id="3074" name="Picture 2" descr="D:\Temp\mobili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531" y="1435123"/>
            <a:ext cx="3498640" cy="359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9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Point de situation du projet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024" y="1707614"/>
            <a:ext cx="7697284" cy="3931186"/>
          </a:xfrm>
        </p:spPr>
        <p:txBody>
          <a:bodyPr/>
          <a:lstStyle/>
          <a:p>
            <a:pPr lvl="0"/>
            <a:r>
              <a:rPr lang="fr-FR" i="1" dirty="0"/>
              <a:t>Description des </a:t>
            </a:r>
            <a:r>
              <a:rPr lang="fr-FR" b="1" i="1" dirty="0">
                <a:solidFill>
                  <a:srgbClr val="99CC00"/>
                </a:solidFill>
              </a:rPr>
              <a:t>besoins</a:t>
            </a:r>
            <a:r>
              <a:rPr lang="fr-FR" i="1" dirty="0"/>
              <a:t> de chaque </a:t>
            </a:r>
            <a:r>
              <a:rPr lang="fr-FR" i="1" dirty="0" smtClean="0"/>
              <a:t>partenaire</a:t>
            </a:r>
          </a:p>
          <a:p>
            <a:pPr lvl="0"/>
            <a:r>
              <a:rPr lang="fr-CH" b="1" i="1" dirty="0" smtClean="0">
                <a:solidFill>
                  <a:srgbClr val="99CC00"/>
                </a:solidFill>
              </a:rPr>
              <a:t>I</a:t>
            </a:r>
            <a:r>
              <a:rPr lang="fr-FR" b="1" i="1" dirty="0" err="1">
                <a:solidFill>
                  <a:srgbClr val="99CC00"/>
                </a:solidFill>
              </a:rPr>
              <a:t>nventaire</a:t>
            </a:r>
            <a:r>
              <a:rPr lang="fr-FR" i="1" dirty="0"/>
              <a:t> des données actuelles </a:t>
            </a:r>
            <a:r>
              <a:rPr lang="fr-FR" i="1" dirty="0" smtClean="0"/>
              <a:t>et écarts</a:t>
            </a:r>
          </a:p>
          <a:p>
            <a:pPr lvl="0"/>
            <a:r>
              <a:rPr lang="fr-FR" i="1" dirty="0" smtClean="0"/>
              <a:t>Pistes de travail &amp; </a:t>
            </a:r>
            <a:r>
              <a:rPr lang="fr-FR" b="1" i="1" dirty="0" smtClean="0">
                <a:solidFill>
                  <a:srgbClr val="99CC00"/>
                </a:solidFill>
              </a:rPr>
              <a:t>proposition</a:t>
            </a:r>
          </a:p>
          <a:p>
            <a:pPr lvl="0"/>
            <a:r>
              <a:rPr lang="fr-FR" i="1" dirty="0" smtClean="0"/>
              <a:t>Echanges ?</a:t>
            </a:r>
            <a:endParaRPr lang="fr-CH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  <p:pic>
        <p:nvPicPr>
          <p:cNvPr id="2050" name="Picture 2" descr="http://amcorts.com/images/box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125" y="2876547"/>
            <a:ext cx="998227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8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Evaluation des besoins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fr-CH" i="1" dirty="0" smtClean="0"/>
              <a:t>Direction de la </a:t>
            </a:r>
            <a:r>
              <a:rPr lang="fr-CH" b="1" i="1" dirty="0" smtClean="0"/>
              <a:t>mensuration officielle 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fr-CH" i="1" dirty="0" smtClean="0"/>
              <a:t>Besoin d'un graphe routier </a:t>
            </a:r>
            <a:r>
              <a:rPr lang="fr-CH" b="1" i="1" dirty="0" smtClean="0">
                <a:solidFill>
                  <a:srgbClr val="99CC00"/>
                </a:solidFill>
              </a:rPr>
              <a:t>transfrontalier</a:t>
            </a:r>
            <a:r>
              <a:rPr lang="fr-CH" i="1" dirty="0" smtClean="0"/>
              <a:t> pour la réalisation des divers </a:t>
            </a:r>
            <a:r>
              <a:rPr lang="fr-CH" b="1" i="1" dirty="0" smtClean="0">
                <a:solidFill>
                  <a:srgbClr val="99CC00"/>
                </a:solidFill>
              </a:rPr>
              <a:t>produits</a:t>
            </a:r>
            <a:r>
              <a:rPr lang="fr-CH" i="1" dirty="0" smtClean="0"/>
              <a:t> "plan de ville" - "plan SITG" et carte 1:50'000 du Grand-Genève.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fr-CH" i="1" dirty="0" smtClean="0"/>
              <a:t>La donnée devrait contenir les informations de </a:t>
            </a:r>
            <a:r>
              <a:rPr lang="fr-CH" b="1" i="1" dirty="0" smtClean="0">
                <a:solidFill>
                  <a:srgbClr val="99CC00"/>
                </a:solidFill>
              </a:rPr>
              <a:t>franchissement</a:t>
            </a:r>
            <a:r>
              <a:rPr lang="fr-CH" i="1" dirty="0" smtClean="0"/>
              <a:t> (pont-tunnel) et garantir la continuité des voies (Rte de Meyrin d'un seul axe, sans interruption aux ponts)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fr-CH" i="1" dirty="0" smtClean="0"/>
              <a:t>La donnée devrait être </a:t>
            </a:r>
            <a:r>
              <a:rPr lang="fr-CH" b="1" i="1" dirty="0" smtClean="0">
                <a:solidFill>
                  <a:srgbClr val="99CC00"/>
                </a:solidFill>
              </a:rPr>
              <a:t>compatible</a:t>
            </a:r>
            <a:r>
              <a:rPr lang="fr-CH" i="1" dirty="0" smtClean="0"/>
              <a:t>/</a:t>
            </a:r>
            <a:r>
              <a:rPr lang="fr-CH" i="1" dirty="0" err="1" smtClean="0"/>
              <a:t>équilibrable</a:t>
            </a:r>
            <a:r>
              <a:rPr lang="fr-CH" i="1" dirty="0" smtClean="0"/>
              <a:t> </a:t>
            </a:r>
            <a:br>
              <a:rPr lang="fr-CH" i="1" dirty="0" smtClean="0"/>
            </a:br>
            <a:r>
              <a:rPr lang="fr-CH" i="1" dirty="0" smtClean="0"/>
              <a:t>avec les classes de route IGN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fr-CH" i="1" dirty="0" smtClean="0"/>
              <a:t>Avoir des jonctions, des nœuds de réseau aux </a:t>
            </a:r>
            <a:r>
              <a:rPr lang="fr-CH" b="1" i="1" dirty="0" smtClean="0">
                <a:solidFill>
                  <a:srgbClr val="99CC00"/>
                </a:solidFill>
              </a:rPr>
              <a:t>frontières</a:t>
            </a:r>
            <a:r>
              <a:rPr lang="fr-CH" i="1" dirty="0" smtClean="0"/>
              <a:t> (cantons et pays) cohérents aux grandes comme aux petites échelles.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Evaluation des besoins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b="1" i="1" dirty="0" smtClean="0"/>
              <a:t>Grand-Genève</a:t>
            </a:r>
          </a:p>
          <a:p>
            <a:pPr lvl="1"/>
            <a:r>
              <a:rPr lang="fr-FR" b="1" i="1" dirty="0" smtClean="0">
                <a:solidFill>
                  <a:srgbClr val="99CC00"/>
                </a:solidFill>
              </a:rPr>
              <a:t>Vision </a:t>
            </a:r>
            <a:r>
              <a:rPr lang="fr-FR" b="1" i="1" dirty="0">
                <a:solidFill>
                  <a:srgbClr val="99CC00"/>
                </a:solidFill>
              </a:rPr>
              <a:t>globale </a:t>
            </a:r>
            <a:r>
              <a:rPr lang="fr-FR" i="1" dirty="0"/>
              <a:t>du </a:t>
            </a:r>
            <a:r>
              <a:rPr lang="fr-FR" i="1" dirty="0" smtClean="0"/>
              <a:t>Grand-Genève</a:t>
            </a:r>
          </a:p>
          <a:p>
            <a:pPr lvl="1"/>
            <a:r>
              <a:rPr lang="fr-FR" i="1" dirty="0"/>
              <a:t>I</a:t>
            </a:r>
            <a:r>
              <a:rPr lang="fr-FR" i="1" dirty="0" smtClean="0"/>
              <a:t>ntégrant </a:t>
            </a:r>
            <a:r>
              <a:rPr lang="fr-FR" i="1" dirty="0"/>
              <a:t>les projets routiers, les pistes cyclables, les P+R et intégrant les </a:t>
            </a:r>
            <a:r>
              <a:rPr lang="fr-FR" i="1" dirty="0" smtClean="0"/>
              <a:t>franchissements</a:t>
            </a:r>
          </a:p>
          <a:p>
            <a:pPr lvl="1"/>
            <a:r>
              <a:rPr lang="fr-FR" i="1" dirty="0"/>
              <a:t>G</a:t>
            </a:r>
            <a:r>
              <a:rPr lang="fr-FR" i="1" dirty="0" smtClean="0"/>
              <a:t>raphe </a:t>
            </a:r>
            <a:r>
              <a:rPr lang="fr-FR" i="1" dirty="0"/>
              <a:t>des </a:t>
            </a:r>
            <a:r>
              <a:rPr lang="fr-FR" b="1" i="1" dirty="0">
                <a:solidFill>
                  <a:srgbClr val="99CC00"/>
                </a:solidFill>
              </a:rPr>
              <a:t>Transports en commun </a:t>
            </a:r>
            <a:r>
              <a:rPr lang="fr-FR" i="1" dirty="0"/>
              <a:t>exhaustif  sur </a:t>
            </a:r>
            <a:r>
              <a:rPr lang="fr-FR" i="1" dirty="0" smtClean="0"/>
              <a:t>l'agglomération</a:t>
            </a:r>
          </a:p>
          <a:p>
            <a:pPr lvl="1"/>
            <a:r>
              <a:rPr lang="fr-FR" i="1" dirty="0"/>
              <a:t>N</a:t>
            </a:r>
            <a:r>
              <a:rPr lang="fr-FR" i="1" dirty="0" smtClean="0"/>
              <a:t>écessaire </a:t>
            </a:r>
            <a:r>
              <a:rPr lang="fr-FR" i="1" dirty="0"/>
              <a:t>pour le guichet </a:t>
            </a:r>
            <a:r>
              <a:rPr lang="fr-FR" i="1" dirty="0" err="1"/>
              <a:t>GeoAgglo</a:t>
            </a:r>
            <a:r>
              <a:rPr lang="fr-FR" i="1" dirty="0"/>
              <a:t> devrait être utilisable à plusieurs </a:t>
            </a:r>
            <a:r>
              <a:rPr lang="fr-FR" i="1" dirty="0" smtClean="0"/>
              <a:t>échelles</a:t>
            </a:r>
          </a:p>
          <a:p>
            <a:pPr lvl="1"/>
            <a:r>
              <a:rPr lang="fr-FR" i="1" dirty="0"/>
              <a:t>M</a:t>
            </a:r>
            <a:r>
              <a:rPr lang="fr-FR" i="1" dirty="0" smtClean="0"/>
              <a:t>ise </a:t>
            </a:r>
            <a:r>
              <a:rPr lang="fr-FR" i="1" dirty="0"/>
              <a:t>à jour </a:t>
            </a:r>
            <a:r>
              <a:rPr lang="fr-FR" b="1" i="1" dirty="0">
                <a:solidFill>
                  <a:srgbClr val="99CC00"/>
                </a:solidFill>
              </a:rPr>
              <a:t>annuelle</a:t>
            </a:r>
            <a:r>
              <a:rPr lang="fr-FR" i="1" dirty="0"/>
              <a:t> serait </a:t>
            </a:r>
            <a:r>
              <a:rPr lang="fr-FR" i="1" dirty="0" smtClean="0"/>
              <a:t>satisfaisante</a:t>
            </a:r>
          </a:p>
          <a:p>
            <a:pPr lvl="1"/>
            <a:r>
              <a:rPr lang="fr-FR" i="1" dirty="0"/>
              <a:t>L'intégration d'un graphe des chemins pédestres pourrait être intéressante</a:t>
            </a:r>
            <a:endParaRPr lang="fr-CH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Evaluation des besoins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Pour </a:t>
            </a:r>
            <a:r>
              <a:rPr lang="fr-CH" b="1" i="1" dirty="0" smtClean="0"/>
              <a:t>SGOI</a:t>
            </a:r>
          </a:p>
          <a:p>
            <a:pPr lvl="1"/>
            <a:r>
              <a:rPr lang="fr-FR" i="1" dirty="0"/>
              <a:t>Fourniture d'un graphe routier selon modèle </a:t>
            </a:r>
            <a:r>
              <a:rPr lang="fr-FR" b="1" i="1" dirty="0">
                <a:solidFill>
                  <a:srgbClr val="99CC00"/>
                </a:solidFill>
              </a:rPr>
              <a:t>MISTRA </a:t>
            </a:r>
            <a:r>
              <a:rPr lang="fr-FR" i="1" dirty="0" smtClean="0"/>
              <a:t>(</a:t>
            </a:r>
            <a:r>
              <a:rPr lang="fr-FR" i="1" dirty="0" err="1" smtClean="0"/>
              <a:t>interlis</a:t>
            </a:r>
            <a:r>
              <a:rPr lang="fr-FR" i="1" dirty="0" smtClean="0"/>
              <a:t>)</a:t>
            </a:r>
          </a:p>
          <a:p>
            <a:pPr lvl="2"/>
            <a:r>
              <a:rPr lang="fr-FR" i="1" dirty="0" smtClean="0">
                <a:solidFill>
                  <a:srgbClr val="99CC00"/>
                </a:solidFill>
              </a:rPr>
              <a:t>M-KUBA, </a:t>
            </a:r>
            <a:r>
              <a:rPr lang="fr-FR" i="1" dirty="0">
                <a:solidFill>
                  <a:srgbClr val="99CC00"/>
                </a:solidFill>
              </a:rPr>
              <a:t>Ouvrages d’art et tunnels </a:t>
            </a:r>
            <a:r>
              <a:rPr lang="fr-FR" i="1" dirty="0" smtClean="0">
                <a:solidFill>
                  <a:srgbClr val="99CC00"/>
                </a:solidFill>
              </a:rPr>
              <a:t>= </a:t>
            </a:r>
            <a:r>
              <a:rPr lang="fr-FR" i="1" dirty="0">
                <a:solidFill>
                  <a:srgbClr val="99CC00"/>
                </a:solidFill>
              </a:rPr>
              <a:t>franchissements et les ouvrages </a:t>
            </a:r>
            <a:r>
              <a:rPr lang="fr-FR" i="1" dirty="0" smtClean="0">
                <a:solidFill>
                  <a:srgbClr val="99CC00"/>
                </a:solidFill>
              </a:rPr>
              <a:t>d'art (DGCC)</a:t>
            </a:r>
          </a:p>
          <a:p>
            <a:pPr lvl="2"/>
            <a:r>
              <a:rPr lang="fr-FR" i="1" dirty="0" err="1" smtClean="0">
                <a:solidFill>
                  <a:srgbClr val="99CC00"/>
                </a:solidFill>
              </a:rPr>
              <a:t>VuGIS</a:t>
            </a:r>
            <a:r>
              <a:rPr lang="fr-FR" i="1" dirty="0" smtClean="0">
                <a:solidFill>
                  <a:srgbClr val="99CC00"/>
                </a:solidFill>
              </a:rPr>
              <a:t> = gestion des accidents (police)</a:t>
            </a:r>
          </a:p>
          <a:p>
            <a:pPr lvl="2"/>
            <a:r>
              <a:rPr lang="fr-FR" i="1" dirty="0" smtClean="0">
                <a:solidFill>
                  <a:srgbClr val="99CC00"/>
                </a:solidFill>
              </a:rPr>
              <a:t>VMON = comptage monitoring (DGT)</a:t>
            </a:r>
          </a:p>
          <a:p>
            <a:pPr lvl="2"/>
            <a:r>
              <a:rPr lang="fr-FR" i="1" dirty="0" smtClean="0">
                <a:solidFill>
                  <a:srgbClr val="99CC00"/>
                </a:solidFill>
              </a:rPr>
              <a:t>…</a:t>
            </a:r>
          </a:p>
          <a:p>
            <a:pPr marL="457200" lvl="1" indent="0">
              <a:buNone/>
            </a:pPr>
            <a:endParaRPr lang="fr-FR" i="1" dirty="0"/>
          </a:p>
          <a:p>
            <a:r>
              <a:rPr lang="fr-FR" i="1" dirty="0" smtClean="0"/>
              <a:t>Pour Ville de Genève, </a:t>
            </a:r>
            <a:r>
              <a:rPr lang="fr-FR" b="1" i="1" dirty="0" smtClean="0"/>
              <a:t>SIS</a:t>
            </a:r>
          </a:p>
          <a:p>
            <a:pPr lvl="1"/>
            <a:r>
              <a:rPr lang="fr-FR" i="1" dirty="0"/>
              <a:t>I</a:t>
            </a:r>
            <a:r>
              <a:rPr lang="fr-FR" i="1" dirty="0" smtClean="0"/>
              <a:t>nterventions </a:t>
            </a:r>
            <a:r>
              <a:rPr lang="fr-FR" i="1" dirty="0"/>
              <a:t>de </a:t>
            </a:r>
            <a:r>
              <a:rPr lang="fr-FR" b="1" i="1" dirty="0">
                <a:solidFill>
                  <a:srgbClr val="99CC00"/>
                </a:solidFill>
              </a:rPr>
              <a:t>secours</a:t>
            </a:r>
            <a:r>
              <a:rPr lang="fr-FR" i="1" dirty="0"/>
              <a:t> dans le </a:t>
            </a:r>
            <a:r>
              <a:rPr lang="fr-FR" i="1" dirty="0" smtClean="0"/>
              <a:t>Grand-Genève</a:t>
            </a:r>
          </a:p>
          <a:p>
            <a:pPr lvl="1"/>
            <a:r>
              <a:rPr lang="fr-FR" i="1" dirty="0" smtClean="0"/>
              <a:t>Avoir </a:t>
            </a:r>
            <a:r>
              <a:rPr lang="fr-FR" i="1" dirty="0"/>
              <a:t>une </a:t>
            </a:r>
            <a:r>
              <a:rPr lang="fr-FR" b="1" i="1" dirty="0">
                <a:solidFill>
                  <a:srgbClr val="99CC00"/>
                </a:solidFill>
              </a:rPr>
              <a:t>connectique </a:t>
            </a:r>
            <a:r>
              <a:rPr lang="fr-FR" b="1" i="1" dirty="0" smtClean="0">
                <a:solidFill>
                  <a:srgbClr val="99CC00"/>
                </a:solidFill>
              </a:rPr>
              <a:t>réseau</a:t>
            </a:r>
          </a:p>
          <a:p>
            <a:pPr lvl="1"/>
            <a:r>
              <a:rPr lang="fr-FR" i="1" dirty="0"/>
              <a:t>I</a:t>
            </a:r>
            <a:r>
              <a:rPr lang="fr-FR" i="1" dirty="0" smtClean="0"/>
              <a:t>ntégrer </a:t>
            </a:r>
            <a:r>
              <a:rPr lang="fr-FR" i="1" dirty="0"/>
              <a:t>l'état des routes et des travaux </a:t>
            </a:r>
            <a:endParaRPr lang="fr-FR" i="1" dirty="0" smtClean="0"/>
          </a:p>
          <a:p>
            <a:pPr lvl="1"/>
            <a:r>
              <a:rPr lang="fr-FR" i="1" dirty="0" smtClean="0"/>
              <a:t>Vision global des développements régionaux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Evaluation des besoins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Pour </a:t>
            </a:r>
            <a:r>
              <a:rPr lang="fr-CH" b="1" i="1" dirty="0" smtClean="0"/>
              <a:t>DGT</a:t>
            </a:r>
          </a:p>
          <a:p>
            <a:pPr lvl="1"/>
            <a:r>
              <a:rPr lang="fr-FR" b="1" i="1" dirty="0">
                <a:solidFill>
                  <a:srgbClr val="99CC00"/>
                </a:solidFill>
              </a:rPr>
              <a:t>C</a:t>
            </a:r>
            <a:r>
              <a:rPr lang="fr-FR" b="1" i="1" dirty="0" smtClean="0">
                <a:solidFill>
                  <a:srgbClr val="99CC00"/>
                </a:solidFill>
              </a:rPr>
              <a:t>onserver </a:t>
            </a:r>
            <a:r>
              <a:rPr lang="fr-FR" b="1" i="1" dirty="0">
                <a:solidFill>
                  <a:srgbClr val="99CC00"/>
                </a:solidFill>
              </a:rPr>
              <a:t>le modèle de données </a:t>
            </a:r>
            <a:r>
              <a:rPr lang="fr-FR" i="1" dirty="0"/>
              <a:t>du graphe routier cantonale. Ce dernier répond à leurs besoins et permet sa réplication pour la réalisation du Modèle Multimodal de Transport (MMT) étendu au Grand-Genève</a:t>
            </a:r>
            <a:r>
              <a:rPr lang="fr-FR" i="1" dirty="0" smtClean="0"/>
              <a:t>.</a:t>
            </a:r>
          </a:p>
          <a:p>
            <a:pPr lvl="2"/>
            <a:r>
              <a:rPr lang="fr-FR" i="1" dirty="0" smtClean="0">
                <a:solidFill>
                  <a:srgbClr val="99CC00"/>
                </a:solidFill>
              </a:rPr>
              <a:t>Refonte récente des scripts </a:t>
            </a:r>
            <a:r>
              <a:rPr lang="fr-FR" i="1" dirty="0">
                <a:solidFill>
                  <a:srgbClr val="99CC00"/>
                </a:solidFill>
              </a:rPr>
              <a:t>FME </a:t>
            </a:r>
            <a:r>
              <a:rPr lang="fr-FR" i="1" dirty="0" err="1">
                <a:solidFill>
                  <a:srgbClr val="99CC00"/>
                </a:solidFill>
              </a:rPr>
              <a:t>Arx</a:t>
            </a:r>
            <a:r>
              <a:rPr lang="fr-FR" i="1" dirty="0">
                <a:solidFill>
                  <a:srgbClr val="99CC00"/>
                </a:solidFill>
              </a:rPr>
              <a:t>-It permettant </a:t>
            </a:r>
            <a:r>
              <a:rPr lang="fr-FR" i="1" dirty="0" smtClean="0">
                <a:solidFill>
                  <a:srgbClr val="99CC00"/>
                </a:solidFill>
              </a:rPr>
              <a:t/>
            </a:r>
            <a:br>
              <a:rPr lang="fr-FR" i="1" dirty="0" smtClean="0">
                <a:solidFill>
                  <a:srgbClr val="99CC00"/>
                </a:solidFill>
              </a:rPr>
            </a:br>
            <a:r>
              <a:rPr lang="fr-FR" i="1" dirty="0" smtClean="0">
                <a:solidFill>
                  <a:srgbClr val="99CC00"/>
                </a:solidFill>
              </a:rPr>
              <a:t>la </a:t>
            </a:r>
            <a:r>
              <a:rPr lang="fr-FR" i="1" dirty="0">
                <a:solidFill>
                  <a:srgbClr val="99CC00"/>
                </a:solidFill>
              </a:rPr>
              <a:t>génération </a:t>
            </a:r>
            <a:r>
              <a:rPr lang="fr-FR" i="1" dirty="0" smtClean="0">
                <a:solidFill>
                  <a:srgbClr val="99CC00"/>
                </a:solidFill>
              </a:rPr>
              <a:t>du MMT pour </a:t>
            </a:r>
            <a:r>
              <a:rPr lang="fr-FR" i="1" dirty="0">
                <a:solidFill>
                  <a:srgbClr val="99CC00"/>
                </a:solidFill>
              </a:rPr>
              <a:t>son utilisation dans </a:t>
            </a:r>
            <a:r>
              <a:rPr lang="fr-FR" b="1" i="1" dirty="0">
                <a:solidFill>
                  <a:srgbClr val="99CC00"/>
                </a:solidFill>
              </a:rPr>
              <a:t>VISUM</a:t>
            </a:r>
            <a:r>
              <a:rPr lang="fr-FR" i="1" dirty="0" smtClean="0"/>
              <a:t>.</a:t>
            </a:r>
          </a:p>
          <a:p>
            <a:pPr lvl="1"/>
            <a:r>
              <a:rPr lang="fr-CH" i="1" dirty="0" smtClean="0"/>
              <a:t>Concernant la connectique, la topologie actuelle du GMO-ROUTIER permet sa réalisation. Cependant, le </a:t>
            </a:r>
            <a:r>
              <a:rPr lang="fr-CH" b="1" i="1" dirty="0" smtClean="0">
                <a:solidFill>
                  <a:srgbClr val="99CC00"/>
                </a:solidFill>
              </a:rPr>
              <a:t>manque de clients  </a:t>
            </a:r>
            <a:r>
              <a:rPr lang="fr-CH" i="1" dirty="0" smtClean="0"/>
              <a:t>et donc d'utilisations ne définit pas sa mise à jour comme prioritaire pour la DGT. </a:t>
            </a:r>
            <a:br>
              <a:rPr lang="fr-CH" i="1" dirty="0" smtClean="0"/>
            </a:br>
            <a:r>
              <a:rPr lang="fr-CH" i="1" dirty="0" smtClean="0"/>
              <a:t>Le coût de gestion n'est </a:t>
            </a:r>
            <a:r>
              <a:rPr lang="fr-CH" b="1" i="1" dirty="0" smtClean="0">
                <a:solidFill>
                  <a:srgbClr val="99CC00"/>
                </a:solidFill>
              </a:rPr>
              <a:t>pas concurrentiel </a:t>
            </a:r>
            <a:r>
              <a:rPr lang="fr-CH" i="1" dirty="0" smtClean="0"/>
              <a:t>avec les outils de navigation du marché.</a:t>
            </a:r>
          </a:p>
          <a:p>
            <a:pPr lvl="1"/>
            <a:r>
              <a:rPr lang="fr-CH" i="1" dirty="0"/>
              <a:t>D</a:t>
            </a:r>
            <a:r>
              <a:rPr lang="fr-CH" i="1" dirty="0" smtClean="0"/>
              <a:t>onnées vaudoises issues de </a:t>
            </a:r>
            <a:r>
              <a:rPr lang="fr-CH" i="1" dirty="0" err="1" smtClean="0"/>
              <a:t>vector</a:t>
            </a:r>
            <a:r>
              <a:rPr lang="fr-CH" i="1" dirty="0" smtClean="0"/>
              <a:t> 25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Evaluation des besoins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b="1" i="1" dirty="0" smtClean="0"/>
              <a:t>OIT</a:t>
            </a:r>
            <a:r>
              <a:rPr lang="fr-CH" i="1" dirty="0" smtClean="0"/>
              <a:t>, </a:t>
            </a:r>
            <a:r>
              <a:rPr lang="fr-CH" i="1" dirty="0"/>
              <a:t>canton de </a:t>
            </a:r>
            <a:r>
              <a:rPr lang="fr-CH" i="1" dirty="0" smtClean="0"/>
              <a:t>Vaud</a:t>
            </a:r>
          </a:p>
          <a:p>
            <a:pPr lvl="1"/>
            <a:r>
              <a:rPr lang="fr-CH" i="1" dirty="0" smtClean="0"/>
              <a:t>Besoin d'un graphe routier sur l'</a:t>
            </a:r>
            <a:r>
              <a:rPr lang="fr-CH" b="1" i="1" dirty="0" smtClean="0">
                <a:solidFill>
                  <a:srgbClr val="99CC00"/>
                </a:solidFill>
              </a:rPr>
              <a:t>ensemble du territoire vaudois</a:t>
            </a:r>
          </a:p>
          <a:p>
            <a:pPr lvl="1"/>
            <a:r>
              <a:rPr lang="fr-CH" i="1" dirty="0" smtClean="0"/>
              <a:t>L'objectif de l'OIT est de récupérer les données du </a:t>
            </a:r>
            <a:r>
              <a:rPr lang="fr-CH" b="1" i="1" dirty="0" smtClean="0">
                <a:solidFill>
                  <a:srgbClr val="99CC00"/>
                </a:solidFill>
              </a:rPr>
              <a:t>TLM de </a:t>
            </a:r>
            <a:r>
              <a:rPr lang="fr-CH" b="1" i="1" dirty="0" err="1" smtClean="0">
                <a:solidFill>
                  <a:srgbClr val="99CC00"/>
                </a:solidFill>
              </a:rPr>
              <a:t>swisstopo</a:t>
            </a:r>
            <a:r>
              <a:rPr lang="fr-CH" b="1" i="1" dirty="0" smtClean="0">
                <a:solidFill>
                  <a:srgbClr val="99CC00"/>
                </a:solidFill>
              </a:rPr>
              <a:t> </a:t>
            </a:r>
            <a:r>
              <a:rPr lang="fr-CH" i="1" dirty="0" smtClean="0"/>
              <a:t>pour générer un graphe cantonal selon un modèle de données commun (base GMO-Genève + améliorations)</a:t>
            </a:r>
          </a:p>
          <a:p>
            <a:pPr lvl="1"/>
            <a:r>
              <a:rPr lang="fr-CH" i="1" dirty="0" smtClean="0"/>
              <a:t>Echangeable et compatible entre VD-Genève et </a:t>
            </a:r>
            <a:r>
              <a:rPr lang="fr-CH" b="1" i="1" dirty="0" smtClean="0">
                <a:solidFill>
                  <a:srgbClr val="99CC00"/>
                </a:solidFill>
              </a:rPr>
              <a:t>Fribourg</a:t>
            </a:r>
            <a:r>
              <a:rPr lang="fr-CH" i="1" dirty="0" smtClean="0"/>
              <a:t> et France.</a:t>
            </a:r>
            <a:br>
              <a:rPr lang="fr-CH" i="1" dirty="0" smtClean="0"/>
            </a:br>
            <a:endParaRPr lang="fr-CH" i="1" dirty="0" smtClean="0"/>
          </a:p>
          <a:p>
            <a:pPr lvl="1"/>
            <a:r>
              <a:rPr lang="fr-CH" i="1" dirty="0" smtClean="0"/>
              <a:t>Ont déjà des données:</a:t>
            </a:r>
          </a:p>
          <a:p>
            <a:pPr lvl="2"/>
            <a:r>
              <a:rPr lang="fr-CH" i="1" dirty="0" smtClean="0">
                <a:solidFill>
                  <a:srgbClr val="99CC00"/>
                </a:solidFill>
              </a:rPr>
              <a:t> sentiers, routes cantonales, toponymie (en cours), transports publics (en cours).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Evaluation des besoins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Partenaires Français</a:t>
            </a:r>
          </a:p>
          <a:p>
            <a:pPr lvl="1"/>
            <a:r>
              <a:rPr lang="fr-CH" b="1" i="1" dirty="0" smtClean="0">
                <a:solidFill>
                  <a:srgbClr val="99CC00"/>
                </a:solidFill>
              </a:rPr>
              <a:t>IGN</a:t>
            </a:r>
            <a:r>
              <a:rPr lang="fr-CH" i="1" dirty="0" smtClean="0"/>
              <a:t> a déjà fait évoluer son modèle et corriger les données </a:t>
            </a:r>
            <a:br>
              <a:rPr lang="fr-CH" i="1" dirty="0" smtClean="0"/>
            </a:br>
            <a:r>
              <a:rPr lang="fr-CH" i="1" dirty="0" smtClean="0"/>
              <a:t>en frontière pour les besoins du Grand-Genève.</a:t>
            </a:r>
          </a:p>
          <a:p>
            <a:pPr lvl="2"/>
            <a:r>
              <a:rPr lang="fr-CH" i="1" dirty="0" smtClean="0">
                <a:solidFill>
                  <a:srgbClr val="99CC00"/>
                </a:solidFill>
              </a:rPr>
              <a:t>Contrôler les recollements en frontière</a:t>
            </a:r>
            <a:endParaRPr lang="fr-CH" i="1" dirty="0">
              <a:solidFill>
                <a:srgbClr val="99CC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Etat des lieux et écarts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Déjà </a:t>
            </a:r>
            <a:r>
              <a:rPr lang="fr-CH" b="1" i="1" dirty="0" smtClean="0">
                <a:solidFill>
                  <a:srgbClr val="99CC00"/>
                </a:solidFill>
              </a:rPr>
              <a:t>trois graphes </a:t>
            </a:r>
            <a:r>
              <a:rPr lang="fr-CH" i="1" dirty="0" smtClean="0"/>
              <a:t>transfrontaliers</a:t>
            </a:r>
            <a:br>
              <a:rPr lang="fr-CH" i="1" dirty="0" smtClean="0"/>
            </a:br>
            <a:endParaRPr lang="fr-CH" i="1" dirty="0" smtClean="0"/>
          </a:p>
          <a:p>
            <a:pPr lvl="1"/>
            <a:r>
              <a:rPr lang="fr-CH" b="1" i="1" dirty="0" smtClean="0">
                <a:solidFill>
                  <a:srgbClr val="99CC00"/>
                </a:solidFill>
              </a:rPr>
              <a:t>DGT</a:t>
            </a:r>
            <a:r>
              <a:rPr lang="fr-CH" i="1" dirty="0" smtClean="0"/>
              <a:t>-</a:t>
            </a:r>
            <a:r>
              <a:rPr lang="fr-CH" i="1" dirty="0" err="1" smtClean="0"/>
              <a:t>Arx</a:t>
            </a:r>
            <a:r>
              <a:rPr lang="fr-CH" i="1" dirty="0" smtClean="0"/>
              <a:t>-It pour MMT (</a:t>
            </a:r>
            <a:r>
              <a:rPr lang="fr-CH" i="1" dirty="0" err="1" smtClean="0"/>
              <a:t>visum</a:t>
            </a:r>
            <a:r>
              <a:rPr lang="fr-CH" i="1" dirty="0" smtClean="0"/>
              <a:t>) </a:t>
            </a:r>
          </a:p>
          <a:p>
            <a:pPr lvl="2"/>
            <a:r>
              <a:rPr lang="fr-CH" i="1" dirty="0" smtClean="0"/>
              <a:t>Vector25 vector200 GMO gdb-</a:t>
            </a:r>
            <a:r>
              <a:rPr lang="fr-CH" i="1" dirty="0" err="1" smtClean="0"/>
              <a:t>Citec</a:t>
            </a:r>
            <a:r>
              <a:rPr lang="fr-CH" i="1" dirty="0" smtClean="0"/>
              <a:t> IGN(2011)</a:t>
            </a:r>
          </a:p>
          <a:p>
            <a:pPr lvl="1"/>
            <a:r>
              <a:rPr lang="fr-CH" b="1" i="1" dirty="0" smtClean="0">
                <a:solidFill>
                  <a:srgbClr val="99CC00"/>
                </a:solidFill>
              </a:rPr>
              <a:t>Grand-Genève</a:t>
            </a:r>
            <a:r>
              <a:rPr lang="fr-CH" i="1" dirty="0" smtClean="0"/>
              <a:t> pour RTGE</a:t>
            </a:r>
          </a:p>
          <a:p>
            <a:pPr lvl="2"/>
            <a:r>
              <a:rPr lang="fr-CH" i="1" dirty="0" smtClean="0"/>
              <a:t>GMO(retravaillé franchissement) IGN(corrigé)</a:t>
            </a:r>
          </a:p>
          <a:p>
            <a:pPr lvl="1"/>
            <a:r>
              <a:rPr lang="fr-CH" b="1" i="1" dirty="0" smtClean="0">
                <a:solidFill>
                  <a:srgbClr val="99CC00"/>
                </a:solidFill>
              </a:rPr>
              <a:t>Mensuration</a:t>
            </a:r>
            <a:r>
              <a:rPr lang="fr-CH" i="1" dirty="0" smtClean="0"/>
              <a:t> pour plan SITG</a:t>
            </a:r>
          </a:p>
          <a:p>
            <a:pPr lvl="2"/>
            <a:r>
              <a:rPr lang="fr-CH" i="1" dirty="0" smtClean="0"/>
              <a:t>Vector25 partie OIT GMO IGN(corrigé)</a:t>
            </a:r>
          </a:p>
          <a:p>
            <a:pPr lvl="1"/>
            <a:r>
              <a:rPr lang="fr-CH" b="1" i="1" dirty="0" smtClean="0">
                <a:solidFill>
                  <a:srgbClr val="99CC00"/>
                </a:solidFill>
              </a:rPr>
              <a:t>??</a:t>
            </a:r>
            <a:endParaRPr lang="fr-CH" b="1" i="1" dirty="0">
              <a:solidFill>
                <a:srgbClr val="99CC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Direction de la mensuration officielle</a:t>
            </a:r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Département de l'aménagement, du logement et de l'énergie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Etat">
  <a:themeElements>
    <a:clrScheme name="PresentationEt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Et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Et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PresentationEtat</Template>
  <TotalTime>1281</TotalTime>
  <Words>838</Words>
  <Application>Microsoft Office PowerPoint</Application>
  <PresentationFormat>Affichage à l'écran (4:3)</PresentationFormat>
  <Paragraphs>152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PresentationEtat</vt:lpstr>
      <vt:lpstr>Forum SITG Espace partenaires  Création d’un  graphe de la mobilité  faisant partie du référentiel  transfrontalier à grande échelle </vt:lpstr>
      <vt:lpstr>Point de situation du projet</vt:lpstr>
      <vt:lpstr>Evaluation des besoins</vt:lpstr>
      <vt:lpstr>Evaluation des besoins</vt:lpstr>
      <vt:lpstr>Evaluation des besoins</vt:lpstr>
      <vt:lpstr>Evaluation des besoins</vt:lpstr>
      <vt:lpstr>Evaluation des besoins</vt:lpstr>
      <vt:lpstr>Evaluation des besoins</vt:lpstr>
      <vt:lpstr>Etat des lieux et écarts</vt:lpstr>
      <vt:lpstr>Piste de travail</vt:lpstr>
      <vt:lpstr>Concept – piste de travail</vt:lpstr>
      <vt:lpstr>Modèle GE actuel</vt:lpstr>
      <vt:lpstr>Modèle projeté</vt:lpstr>
      <vt:lpstr>Projet</vt:lpstr>
      <vt:lpstr>Proposition de travail</vt:lpstr>
      <vt:lpstr>Proposition de travail</vt:lpstr>
      <vt:lpstr>Financement</vt:lpstr>
      <vt:lpstr>Etapes suivantes</vt:lpstr>
      <vt:lpstr>Merci !</vt:lpstr>
    </vt:vector>
  </TitlesOfParts>
  <Company>Etat de Genève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SITG – Espace partenaires Création d’un graphe de la mobilité  faisant partie du référentiel transfrontalier  à grande échelle (RTGE)</dc:title>
  <dc:creator>Galley Vincent (DALE)</dc:creator>
  <cp:lastModifiedBy>Galley Vincent (DALE)</cp:lastModifiedBy>
  <cp:revision>39</cp:revision>
  <dcterms:created xsi:type="dcterms:W3CDTF">2014-11-24T08:27:35Z</dcterms:created>
  <dcterms:modified xsi:type="dcterms:W3CDTF">2014-12-04T14:34:53Z</dcterms:modified>
</cp:coreProperties>
</file>