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6" r:id="rId1"/>
    <p:sldMasterId id="2147483817" r:id="rId2"/>
    <p:sldMasterId id="2147483841" r:id="rId3"/>
  </p:sldMasterIdLst>
  <p:notesMasterIdLst>
    <p:notesMasterId r:id="rId19"/>
  </p:notesMasterIdLst>
  <p:handoutMasterIdLst>
    <p:handoutMasterId r:id="rId20"/>
  </p:handoutMasterIdLst>
  <p:sldIdLst>
    <p:sldId id="259" r:id="rId4"/>
    <p:sldId id="270" r:id="rId5"/>
    <p:sldId id="291" r:id="rId6"/>
    <p:sldId id="305" r:id="rId7"/>
    <p:sldId id="439" r:id="rId8"/>
    <p:sldId id="308" r:id="rId9"/>
    <p:sldId id="311" r:id="rId10"/>
    <p:sldId id="326" r:id="rId11"/>
    <p:sldId id="327" r:id="rId12"/>
    <p:sldId id="330" r:id="rId13"/>
    <p:sldId id="333" r:id="rId14"/>
    <p:sldId id="401" r:id="rId15"/>
    <p:sldId id="435" r:id="rId16"/>
    <p:sldId id="437" r:id="rId17"/>
    <p:sldId id="440" r:id="rId18"/>
  </p:sldIdLst>
  <p:sldSz cx="9144000" cy="6858000" type="screen4x3"/>
  <p:notesSz cx="6797675" cy="9926638"/>
  <p:defaultTextStyle>
    <a:defPPr>
      <a:defRPr lang="fr-FR"/>
    </a:defPPr>
    <a:lvl1pPr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10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C539"/>
    <a:srgbClr val="156DBD"/>
    <a:srgbClr val="7AE472"/>
    <a:srgbClr val="E8E8E8"/>
    <a:srgbClr val="40D43C"/>
    <a:srgbClr val="5ED64A"/>
    <a:srgbClr val="FFFFFF"/>
    <a:srgbClr val="71E58F"/>
    <a:srgbClr val="006DC8"/>
    <a:srgbClr val="006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8994" autoAdjust="0"/>
  </p:normalViewPr>
  <p:slideViewPr>
    <p:cSldViewPr snapToObjects="1" showGuides="1">
      <p:cViewPr varScale="1">
        <p:scale>
          <a:sx n="113" d="100"/>
          <a:sy n="113" d="100"/>
        </p:scale>
        <p:origin x="-918" y="-102"/>
      </p:cViewPr>
      <p:guideLst>
        <p:guide orient="horz" pos="1253"/>
        <p:guide orient="horz" pos="1888"/>
        <p:guide orient="horz" pos="1570"/>
        <p:guide pos="2880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96"/>
    </p:cViewPr>
  </p:sorterViewPr>
  <p:notesViewPr>
    <p:cSldViewPr snapToObjects="1" showGuides="1">
      <p:cViewPr varScale="1">
        <p:scale>
          <a:sx n="77" d="100"/>
          <a:sy n="77" d="100"/>
        </p:scale>
        <p:origin x="-4354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defTabSz="477865">
              <a:defRPr sz="13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477865">
              <a:defRPr sz="1300">
                <a:latin typeface="Calibri" pitchFamily="34" charset="0"/>
              </a:defRPr>
            </a:lvl1pPr>
          </a:lstStyle>
          <a:p>
            <a:fld id="{59DA137A-A9AA-4078-A9BE-1ED4E2875B69}" type="datetime1">
              <a:rPr lang="fr-FR" altLang="fr-FR"/>
              <a:pPr/>
              <a:t>05/12/2014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477865">
              <a:defRPr sz="13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477865">
              <a:defRPr sz="1300">
                <a:latin typeface="Calibri" pitchFamily="34" charset="0"/>
              </a:defRPr>
            </a:lvl1pPr>
          </a:lstStyle>
          <a:p>
            <a:fld id="{9FED1842-C027-425A-96B9-65CBF5A9F99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19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defTabSz="477865">
              <a:defRPr sz="13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477865">
              <a:defRPr sz="1300">
                <a:latin typeface="Calibri" pitchFamily="34" charset="0"/>
              </a:defRPr>
            </a:lvl1pPr>
          </a:lstStyle>
          <a:p>
            <a:fld id="{D51688E3-9632-4A3C-B251-24446F89370E}" type="datetime1">
              <a:rPr lang="fr-FR" altLang="fr-FR"/>
              <a:pPr/>
              <a:t>05/12/2014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les styles du texte du masque</a:t>
            </a:r>
          </a:p>
          <a:p>
            <a:pPr lvl="1"/>
            <a:r>
              <a:rPr lang="fr-CH" altLang="fr-FR" smtClean="0"/>
              <a:t>Deuxième niveau</a:t>
            </a:r>
          </a:p>
          <a:p>
            <a:pPr lvl="2"/>
            <a:r>
              <a:rPr lang="fr-CH" altLang="fr-FR" smtClean="0"/>
              <a:t>Troisième niveau</a:t>
            </a:r>
          </a:p>
          <a:p>
            <a:pPr lvl="3"/>
            <a:r>
              <a:rPr lang="fr-CH" altLang="fr-FR" smtClean="0"/>
              <a:t>Quatrième niveau</a:t>
            </a:r>
          </a:p>
          <a:p>
            <a:pPr lvl="4"/>
            <a:r>
              <a:rPr lang="fr-CH" altLang="fr-FR" smtClean="0"/>
              <a:t>Cinquième niveau</a:t>
            </a:r>
            <a:endParaRPr lang="fr-FR" altLang="fr-FR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477865">
              <a:defRPr sz="13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477865">
              <a:defRPr sz="1300">
                <a:latin typeface="Calibri" pitchFamily="34" charset="0"/>
              </a:defRPr>
            </a:lvl1pPr>
          </a:lstStyle>
          <a:p>
            <a:fld id="{DEBAF4A6-3D74-4396-92DA-F519FA29FE5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7705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00" charset="-128"/>
        <a:cs typeface="ＭＳ Ｐゴシック" pitchFamily="100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00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00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00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0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463E3-9CF9-4BAB-A2E7-8D57680BBE8C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45185-6CFE-480A-8F09-BA5B55460A2F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3788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ln/>
        </p:spPr>
      </p:sp>
      <p:sp>
        <p:nvSpPr>
          <p:cNvPr id="378883" name="Rectangle 3"/>
          <p:cNvSpPr>
            <a:spLocks noGrp="1"/>
          </p:cNvSpPr>
          <p:nvPr>
            <p:ph type="body" idx="1"/>
          </p:nvPr>
        </p:nvSpPr>
        <p:spPr>
          <a:xfrm>
            <a:off x="907472" y="4713113"/>
            <a:ext cx="4982732" cy="4468296"/>
          </a:xfrm>
          <a:ln>
            <a:solidFill>
              <a:schemeClr val="folHlink"/>
            </a:solidFill>
            <a:miter lim="800000"/>
            <a:headEnd/>
            <a:tailEnd/>
          </a:ln>
        </p:spPr>
        <p:txBody>
          <a:bodyPr lIns="95542" tIns="47772" rIns="95542" bIns="47772"/>
          <a:lstStyle/>
          <a:p>
            <a:r>
              <a:rPr lang="fr-FR" altLang="fr-FR" sz="1400" b="1">
                <a:latin typeface="Arial Narrow" pitchFamily="34" charset="0"/>
              </a:rPr>
              <a:t>Page de commentaires :</a:t>
            </a:r>
          </a:p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94A16-9CAC-4349-BE32-94D3CE76193D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44851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3450" y="762000"/>
            <a:ext cx="4929188" cy="3697288"/>
          </a:xfrm>
          <a:ln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259" y="4714653"/>
            <a:ext cx="5978366" cy="4466756"/>
          </a:xfrm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20" tIns="46761" rIns="93520" bIns="46761"/>
          <a:lstStyle/>
          <a:p>
            <a:pPr marL="278755" indent="-278755" defTabSz="882213"/>
            <a:r>
              <a:rPr lang="fr-FR" altLang="fr-FR" sz="1400" b="1">
                <a:latin typeface="Arial Narrow" pitchFamily="34" charset="0"/>
              </a:rPr>
              <a:t>Page de commentaires :</a:t>
            </a:r>
          </a:p>
          <a:p>
            <a:pPr marL="278755" indent="-278755" defTabSz="882213"/>
            <a:endParaRPr lang="fr-FR" altLang="fr-FR" sz="1400" b="1">
              <a:latin typeface="Arial Narrow" pitchFamily="34" charset="0"/>
            </a:endParaRPr>
          </a:p>
          <a:p>
            <a:pPr marL="278755" indent="-278755" defTabSz="882213">
              <a:spcBef>
                <a:spcPct val="50000"/>
              </a:spcBef>
              <a:buClr>
                <a:srgbClr val="A5E000"/>
              </a:buClr>
              <a:buFont typeface="Wingdings" pitchFamily="2" charset="2"/>
              <a:buChar char="§"/>
            </a:pPr>
            <a:r>
              <a:rPr lang="fr-FR" altLang="fr-FR" sz="1900">
                <a:latin typeface="Arial Narrow" pitchFamily="34" charset="0"/>
              </a:rPr>
              <a:t>La solidarit</a:t>
            </a:r>
            <a:r>
              <a:rPr lang="fr-FR" altLang="fr-FR" sz="1900"/>
              <a:t>é</a:t>
            </a:r>
            <a:r>
              <a:rPr lang="fr-FR" altLang="fr-FR" sz="1900">
                <a:latin typeface="Arial Narrow" pitchFamily="34" charset="0"/>
              </a:rPr>
              <a:t> sociale et l</a:t>
            </a:r>
            <a:r>
              <a:rPr lang="fr-FR" altLang="fr-FR" sz="1900"/>
              <a:t>’é</a:t>
            </a:r>
            <a:r>
              <a:rPr lang="fr-FR" altLang="fr-FR" sz="1900">
                <a:latin typeface="Arial Narrow" pitchFamily="34" charset="0"/>
              </a:rPr>
              <a:t>quit</a:t>
            </a:r>
            <a:r>
              <a:rPr lang="fr-FR" altLang="fr-FR" sz="1900"/>
              <a:t>é</a:t>
            </a:r>
            <a:r>
              <a:rPr lang="fr-FR" altLang="fr-FR" sz="1900">
                <a:latin typeface="Arial Narrow" pitchFamily="34" charset="0"/>
              </a:rPr>
              <a:t> de traitement</a:t>
            </a:r>
          </a:p>
          <a:p>
            <a:pPr marL="278755" indent="-278755" defTabSz="882213">
              <a:spcBef>
                <a:spcPct val="50000"/>
              </a:spcBef>
              <a:buClr>
                <a:srgbClr val="A5E000"/>
              </a:buClr>
              <a:buFont typeface="Wingdings" pitchFamily="2" charset="2"/>
              <a:buChar char="§"/>
            </a:pPr>
            <a:r>
              <a:rPr lang="fr-FR" altLang="fr-FR" sz="1900">
                <a:latin typeface="Arial Narrow" pitchFamily="34" charset="0"/>
              </a:rPr>
              <a:t>L</a:t>
            </a:r>
            <a:r>
              <a:rPr lang="fr-FR" altLang="fr-FR" sz="1900"/>
              <a:t>’</a:t>
            </a:r>
            <a:r>
              <a:rPr lang="fr-FR" altLang="fr-FR" sz="1900">
                <a:latin typeface="Arial Narrow" pitchFamily="34" charset="0"/>
              </a:rPr>
              <a:t>efficacit</a:t>
            </a:r>
            <a:r>
              <a:rPr lang="fr-FR" altLang="fr-FR" sz="1900"/>
              <a:t>é</a:t>
            </a:r>
            <a:r>
              <a:rPr lang="fr-FR" altLang="fr-FR" sz="1900">
                <a:latin typeface="Arial Narrow" pitchFamily="34" charset="0"/>
              </a:rPr>
              <a:t> </a:t>
            </a:r>
            <a:r>
              <a:rPr lang="fr-FR" altLang="fr-FR" sz="1900"/>
              <a:t>é</a:t>
            </a:r>
            <a:r>
              <a:rPr lang="fr-FR" altLang="fr-FR" sz="1900">
                <a:latin typeface="Arial Narrow" pitchFamily="34" charset="0"/>
              </a:rPr>
              <a:t>conomique</a:t>
            </a:r>
          </a:p>
          <a:p>
            <a:pPr marL="278755" indent="-278755" defTabSz="882213">
              <a:spcBef>
                <a:spcPct val="50000"/>
              </a:spcBef>
              <a:buClr>
                <a:srgbClr val="A5E000"/>
              </a:buClr>
              <a:buFont typeface="Wingdings" pitchFamily="2" charset="2"/>
              <a:buChar char="§"/>
            </a:pPr>
            <a:r>
              <a:rPr lang="fr-FR" altLang="fr-FR" sz="1900">
                <a:latin typeface="Arial Narrow" pitchFamily="34" charset="0"/>
              </a:rPr>
              <a:t>La responsabilit</a:t>
            </a:r>
            <a:r>
              <a:rPr lang="fr-FR" altLang="fr-FR" sz="1900"/>
              <a:t>é</a:t>
            </a:r>
            <a:r>
              <a:rPr lang="fr-FR" altLang="fr-FR" sz="1900">
                <a:latin typeface="Arial Narrow" pitchFamily="34" charset="0"/>
              </a:rPr>
              <a:t> </a:t>
            </a:r>
            <a:r>
              <a:rPr lang="fr-FR" altLang="fr-FR" sz="1900"/>
              <a:t>é</a:t>
            </a:r>
            <a:r>
              <a:rPr lang="fr-FR" altLang="fr-FR" sz="1900">
                <a:latin typeface="Arial Narrow" pitchFamily="34" charset="0"/>
              </a:rPr>
              <a:t>cologique</a:t>
            </a:r>
          </a:p>
          <a:p>
            <a:pPr marL="278755" indent="-278755" defTabSz="882213">
              <a:spcBef>
                <a:spcPct val="50000"/>
              </a:spcBef>
              <a:buClr>
                <a:srgbClr val="A5E000"/>
              </a:buClr>
            </a:pPr>
            <a:r>
              <a:rPr lang="fr-FR" altLang="fr-FR" smtClean="0">
                <a:latin typeface="Arial Narrow" pitchFamily="34" charset="0"/>
              </a:rPr>
              <a:t>Page de commentaires :</a:t>
            </a:r>
          </a:p>
          <a:p>
            <a:pPr marL="278755" indent="-278755" defTabSz="882213"/>
            <a:r>
              <a:rPr lang="fr-FR" altLang="fr-FR" b="1" smtClean="0">
                <a:solidFill>
                  <a:srgbClr val="82BB0F"/>
                </a:solidFill>
                <a:latin typeface="Arial" charset="0"/>
                <a:cs typeface="Arial" charset="0"/>
              </a:rPr>
              <a:t>la solidarit</a:t>
            </a:r>
            <a:r>
              <a:rPr lang="fr-FR" altLang="fr-FR" b="1" smtClean="0">
                <a:solidFill>
                  <a:srgbClr val="82BB0F"/>
                </a:solidFill>
                <a:cs typeface="Arial" charset="0"/>
              </a:rPr>
              <a:t>é</a:t>
            </a:r>
            <a:r>
              <a:rPr lang="fr-FR" altLang="fr-FR" b="1" smtClean="0">
                <a:solidFill>
                  <a:srgbClr val="82BB0F"/>
                </a:solidFill>
                <a:latin typeface="Arial" charset="0"/>
                <a:cs typeface="Arial" charset="0"/>
              </a:rPr>
              <a:t> sociale et l</a:t>
            </a:r>
            <a:r>
              <a:rPr lang="fr-FR" altLang="fr-FR" b="1" smtClean="0">
                <a:solidFill>
                  <a:srgbClr val="82BB0F"/>
                </a:solidFill>
                <a:cs typeface="Arial" charset="0"/>
              </a:rPr>
              <a:t>’é</a:t>
            </a:r>
            <a:r>
              <a:rPr lang="fr-FR" altLang="fr-FR" b="1" smtClean="0">
                <a:solidFill>
                  <a:srgbClr val="82BB0F"/>
                </a:solidFill>
                <a:latin typeface="Arial" charset="0"/>
                <a:cs typeface="Arial" charset="0"/>
              </a:rPr>
              <a:t>quit</a:t>
            </a:r>
            <a:r>
              <a:rPr lang="fr-FR" altLang="fr-FR" b="1" smtClean="0">
                <a:solidFill>
                  <a:srgbClr val="82BB0F"/>
                </a:solidFill>
                <a:cs typeface="Arial" charset="0"/>
              </a:rPr>
              <a:t>é</a:t>
            </a:r>
            <a:r>
              <a:rPr lang="fr-FR" altLang="fr-FR" b="1" smtClean="0">
                <a:solidFill>
                  <a:srgbClr val="82BB0F"/>
                </a:solidFill>
                <a:latin typeface="Arial" charset="0"/>
                <a:cs typeface="Arial" charset="0"/>
              </a:rPr>
              <a:t> de traitement</a:t>
            </a:r>
          </a:p>
          <a:p>
            <a:pPr marL="278755" indent="-278755" defTabSz="882213"/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quit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 de traitement en mati</a:t>
            </a:r>
            <a:r>
              <a:rPr lang="fr-FR" altLang="fr-FR" smtClean="0">
                <a:cs typeface="Arial" charset="0"/>
              </a:rPr>
              <a:t>è</a:t>
            </a:r>
            <a:r>
              <a:rPr lang="fr-FR" altLang="fr-FR" smtClean="0">
                <a:latin typeface="Arial" charset="0"/>
                <a:cs typeface="Arial" charset="0"/>
              </a:rPr>
              <a:t>re de d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placements professionnels </a:t>
            </a:r>
            <a:r>
              <a:rPr lang="fr-FR" altLang="fr-FR" smtClean="0">
                <a:cs typeface="Arial" charset="0"/>
              </a:rPr>
              <a:t>à</a:t>
            </a:r>
            <a:r>
              <a:rPr lang="fr-FR" altLang="fr-FR" smtClean="0">
                <a:latin typeface="Arial" charset="0"/>
                <a:cs typeface="Arial" charset="0"/>
              </a:rPr>
              <a:t> tout son personnel.</a:t>
            </a:r>
          </a:p>
          <a:p>
            <a:pPr marL="278755" indent="-278755" defTabSz="882213">
              <a:buFontTx/>
              <a:buChar char="-"/>
            </a:pPr>
            <a:r>
              <a:rPr lang="fr-FR" altLang="fr-FR" smtClean="0">
                <a:latin typeface="Arial" charset="0"/>
                <a:cs typeface="Arial" charset="0"/>
              </a:rPr>
              <a:t>partenariat avec une association comme </a:t>
            </a:r>
            <a:r>
              <a:rPr lang="fr-FR" altLang="fr-FR" i="1" smtClean="0">
                <a:latin typeface="Arial" charset="0"/>
                <a:cs typeface="Arial" charset="0"/>
              </a:rPr>
              <a:t>Gen</a:t>
            </a:r>
            <a:r>
              <a:rPr lang="fr-FR" altLang="fr-FR" i="1" smtClean="0">
                <a:cs typeface="Arial" charset="0"/>
              </a:rPr>
              <a:t>è</a:t>
            </a:r>
            <a:r>
              <a:rPr lang="fr-FR" altLang="fr-FR" i="1" smtClean="0">
                <a:latin typeface="Arial" charset="0"/>
                <a:cs typeface="Arial" charset="0"/>
              </a:rPr>
              <a:t>veroule</a:t>
            </a:r>
            <a:r>
              <a:rPr lang="fr-FR" altLang="fr-FR" smtClean="0">
                <a:latin typeface="Arial" charset="0"/>
                <a:cs typeface="Arial" charset="0"/>
              </a:rPr>
              <a:t>, </a:t>
            </a:r>
          </a:p>
          <a:p>
            <a:pPr marL="278755" indent="-278755" defTabSz="882213"/>
            <a:r>
              <a:rPr lang="fr-FR" altLang="fr-FR" smtClean="0">
                <a:latin typeface="Arial" charset="0"/>
                <a:cs typeface="Arial" charset="0"/>
              </a:rPr>
              <a:t>participe 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galement </a:t>
            </a:r>
            <a:r>
              <a:rPr lang="fr-FR" altLang="fr-FR" smtClean="0">
                <a:cs typeface="Arial" charset="0"/>
              </a:rPr>
              <a:t>à</a:t>
            </a:r>
            <a:r>
              <a:rPr lang="fr-FR" altLang="fr-FR" smtClean="0">
                <a:latin typeface="Arial" charset="0"/>
                <a:cs typeface="Arial" charset="0"/>
              </a:rPr>
              <a:t> l</a:t>
            </a:r>
            <a:r>
              <a:rPr lang="fr-FR" altLang="fr-FR" smtClean="0">
                <a:cs typeface="Arial" charset="0"/>
              </a:rPr>
              <a:t>’</a:t>
            </a:r>
            <a:r>
              <a:rPr lang="fr-FR" altLang="fr-FR" smtClean="0">
                <a:latin typeface="Arial" charset="0"/>
                <a:cs typeface="Arial" charset="0"/>
              </a:rPr>
              <a:t>int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gration de personnes en proie </a:t>
            </a:r>
            <a:r>
              <a:rPr lang="fr-FR" altLang="fr-FR" smtClean="0">
                <a:cs typeface="Arial" charset="0"/>
              </a:rPr>
              <a:t>à</a:t>
            </a:r>
            <a:r>
              <a:rPr lang="fr-FR" altLang="fr-FR" smtClean="0">
                <a:latin typeface="Arial" charset="0"/>
                <a:cs typeface="Arial" charset="0"/>
              </a:rPr>
              <a:t> des difficult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s sociales ou professionnelles tout en assurant le bon fonctionnement et la maintenance des deux-roues utilis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s par les collaborateurs.</a:t>
            </a:r>
          </a:p>
          <a:p>
            <a:pPr marL="278755" indent="-278755" defTabSz="882213"/>
            <a:r>
              <a:rPr lang="fr-FR" altLang="fr-FR" b="1" smtClean="0">
                <a:solidFill>
                  <a:srgbClr val="82BB0F"/>
                </a:solidFill>
                <a:latin typeface="Arial" charset="0"/>
                <a:cs typeface="Arial" charset="0"/>
              </a:rPr>
              <a:t>l</a:t>
            </a:r>
            <a:r>
              <a:rPr lang="fr-FR" altLang="fr-FR" b="1" smtClean="0">
                <a:solidFill>
                  <a:srgbClr val="82BB0F"/>
                </a:solidFill>
                <a:cs typeface="Arial" charset="0"/>
              </a:rPr>
              <a:t>’</a:t>
            </a:r>
            <a:r>
              <a:rPr lang="fr-FR" altLang="fr-FR" b="1" smtClean="0">
                <a:solidFill>
                  <a:srgbClr val="82BB0F"/>
                </a:solidFill>
                <a:latin typeface="Arial" charset="0"/>
                <a:cs typeface="Arial" charset="0"/>
              </a:rPr>
              <a:t>efficacit</a:t>
            </a:r>
            <a:r>
              <a:rPr lang="fr-FR" altLang="fr-FR" b="1" smtClean="0">
                <a:solidFill>
                  <a:srgbClr val="82BB0F"/>
                </a:solidFill>
                <a:cs typeface="Arial" charset="0"/>
              </a:rPr>
              <a:t>é</a:t>
            </a:r>
            <a:r>
              <a:rPr lang="fr-FR" altLang="fr-FR" b="1" smtClean="0">
                <a:solidFill>
                  <a:srgbClr val="82BB0F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b="1" smtClean="0">
                <a:solidFill>
                  <a:srgbClr val="82BB0F"/>
                </a:solidFill>
                <a:cs typeface="Arial" charset="0"/>
              </a:rPr>
              <a:t>é</a:t>
            </a:r>
            <a:r>
              <a:rPr lang="fr-FR" altLang="fr-FR" b="1" smtClean="0">
                <a:solidFill>
                  <a:srgbClr val="82BB0F"/>
                </a:solidFill>
                <a:latin typeface="Arial" charset="0"/>
                <a:cs typeface="Arial" charset="0"/>
              </a:rPr>
              <a:t>conomique</a:t>
            </a:r>
          </a:p>
          <a:p>
            <a:pPr marL="278755" indent="-278755" defTabSz="882213"/>
            <a:r>
              <a:rPr lang="fr-FR" altLang="fr-FR" smtClean="0">
                <a:latin typeface="Arial" charset="0"/>
                <a:cs typeface="Arial" charset="0"/>
              </a:rPr>
              <a:t>En limitant l</a:t>
            </a:r>
            <a:r>
              <a:rPr lang="fr-FR" altLang="fr-FR" smtClean="0">
                <a:cs typeface="Arial" charset="0"/>
              </a:rPr>
              <a:t>’</a:t>
            </a:r>
            <a:r>
              <a:rPr lang="fr-FR" altLang="fr-FR" smtClean="0">
                <a:latin typeface="Arial" charset="0"/>
                <a:cs typeface="Arial" charset="0"/>
              </a:rPr>
              <a:t>usage de la voiture, la fondation contribue </a:t>
            </a:r>
            <a:r>
              <a:rPr lang="fr-FR" altLang="fr-FR" smtClean="0">
                <a:cs typeface="Arial" charset="0"/>
              </a:rPr>
              <a:t>à</a:t>
            </a:r>
            <a:r>
              <a:rPr lang="fr-FR" altLang="fr-FR" smtClean="0">
                <a:latin typeface="Arial" charset="0"/>
                <a:cs typeface="Arial" charset="0"/>
              </a:rPr>
              <a:t> limiter les d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penses.</a:t>
            </a:r>
          </a:p>
          <a:p>
            <a:pPr marL="278755" indent="-278755" defTabSz="882213"/>
            <a:r>
              <a:rPr lang="fr-FR" altLang="fr-FR" smtClean="0">
                <a:latin typeface="Arial" charset="0"/>
                <a:cs typeface="Arial" charset="0"/>
              </a:rPr>
              <a:t>Quant aux collaborateurs, leurs moyens de d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placement professionnels sont pris en charge et ils ne sont plus d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pendants des augmentations futures du prix de l</a:t>
            </a:r>
            <a:r>
              <a:rPr lang="fr-FR" altLang="fr-FR" smtClean="0">
                <a:cs typeface="Arial" charset="0"/>
              </a:rPr>
              <a:t>’</a:t>
            </a:r>
            <a:r>
              <a:rPr lang="fr-FR" altLang="fr-FR" smtClean="0">
                <a:latin typeface="Arial" charset="0"/>
                <a:cs typeface="Arial" charset="0"/>
              </a:rPr>
              <a:t>essence.</a:t>
            </a:r>
          </a:p>
          <a:p>
            <a:pPr marL="278755" indent="-278755" defTabSz="882213"/>
            <a:r>
              <a:rPr lang="fr-FR" altLang="fr-FR" b="1" smtClean="0">
                <a:solidFill>
                  <a:srgbClr val="82BB0F"/>
                </a:solidFill>
                <a:latin typeface="Arial" charset="0"/>
                <a:cs typeface="Arial" charset="0"/>
              </a:rPr>
              <a:t>la responsabilit</a:t>
            </a:r>
            <a:r>
              <a:rPr lang="fr-FR" altLang="fr-FR" b="1" smtClean="0">
                <a:solidFill>
                  <a:srgbClr val="82BB0F"/>
                </a:solidFill>
                <a:cs typeface="Arial" charset="0"/>
              </a:rPr>
              <a:t>é</a:t>
            </a:r>
            <a:r>
              <a:rPr lang="fr-FR" altLang="fr-FR" b="1" smtClean="0">
                <a:solidFill>
                  <a:srgbClr val="82BB0F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b="1" smtClean="0">
                <a:solidFill>
                  <a:srgbClr val="82BB0F"/>
                </a:solidFill>
                <a:cs typeface="Arial" charset="0"/>
              </a:rPr>
              <a:t>é</a:t>
            </a:r>
            <a:r>
              <a:rPr lang="fr-FR" altLang="fr-FR" b="1" smtClean="0">
                <a:solidFill>
                  <a:srgbClr val="82BB0F"/>
                </a:solidFill>
                <a:latin typeface="Arial" charset="0"/>
                <a:cs typeface="Arial" charset="0"/>
              </a:rPr>
              <a:t>cologique</a:t>
            </a:r>
          </a:p>
          <a:p>
            <a:pPr marL="278755" indent="-278755" defTabSz="882213"/>
            <a:r>
              <a:rPr lang="fr-FR" altLang="fr-FR" smtClean="0">
                <a:latin typeface="Arial" charset="0"/>
                <a:cs typeface="Arial" charset="0"/>
              </a:rPr>
              <a:t>La FSASD et ses collaborateurs participent </a:t>
            </a:r>
            <a:r>
              <a:rPr lang="fr-FR" altLang="fr-FR" smtClean="0">
                <a:cs typeface="Arial" charset="0"/>
              </a:rPr>
              <a:t>à</a:t>
            </a:r>
            <a:r>
              <a:rPr lang="fr-FR" altLang="fr-FR" smtClean="0">
                <a:latin typeface="Arial" charset="0"/>
                <a:cs typeface="Arial" charset="0"/>
              </a:rPr>
              <a:t> la lutte contre le r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chauffement climatique, notamment par la r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duction de l</a:t>
            </a:r>
            <a:r>
              <a:rPr lang="fr-FR" altLang="fr-FR" smtClean="0">
                <a:cs typeface="Arial" charset="0"/>
              </a:rPr>
              <a:t>’é</a:t>
            </a:r>
            <a:r>
              <a:rPr lang="fr-FR" altLang="fr-FR" smtClean="0">
                <a:latin typeface="Arial" charset="0"/>
                <a:cs typeface="Arial" charset="0"/>
              </a:rPr>
              <a:t>mission de gaz polluants (dont le CO2), du trafic et du bruit. </a:t>
            </a:r>
          </a:p>
          <a:p>
            <a:pPr marL="278755" indent="-278755" defTabSz="882213"/>
            <a:r>
              <a:rPr lang="fr-FR" altLang="fr-FR" smtClean="0">
                <a:latin typeface="Arial" charset="0"/>
                <a:cs typeface="Arial" charset="0"/>
              </a:rPr>
              <a:t>Ces mesures contribuent donc </a:t>
            </a:r>
            <a:r>
              <a:rPr lang="fr-FR" altLang="fr-FR" smtClean="0">
                <a:cs typeface="Arial" charset="0"/>
              </a:rPr>
              <a:t>à</a:t>
            </a:r>
            <a:r>
              <a:rPr lang="fr-FR" altLang="fr-FR" smtClean="0">
                <a:latin typeface="Arial" charset="0"/>
                <a:cs typeface="Arial" charset="0"/>
              </a:rPr>
              <a:t> l</a:t>
            </a:r>
            <a:r>
              <a:rPr lang="fr-FR" altLang="fr-FR" smtClean="0">
                <a:cs typeface="Arial" charset="0"/>
              </a:rPr>
              <a:t>’</a:t>
            </a:r>
            <a:r>
              <a:rPr lang="fr-FR" altLang="fr-FR" smtClean="0">
                <a:latin typeface="Arial" charset="0"/>
                <a:cs typeface="Arial" charset="0"/>
              </a:rPr>
              <a:t>am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lioration de la qualit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 de vie en g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n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ral et, en particulier, de celle de la sant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 des collaborateurs par le biais de l</a:t>
            </a:r>
            <a:r>
              <a:rPr lang="fr-FR" altLang="fr-FR" smtClean="0">
                <a:cs typeface="Arial" charset="0"/>
              </a:rPr>
              <a:t>’</a:t>
            </a:r>
            <a:r>
              <a:rPr lang="fr-FR" altLang="fr-FR" smtClean="0">
                <a:latin typeface="Arial" charset="0"/>
                <a:cs typeface="Arial" charset="0"/>
              </a:rPr>
              <a:t>activit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 physique pratiqu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e dans le cadre professionnel (marche, v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lo,</a:t>
            </a:r>
            <a:r>
              <a:rPr lang="fr-FR" altLang="fr-FR" smtClean="0">
                <a:cs typeface="Arial" charset="0"/>
              </a:rPr>
              <a:t>…</a:t>
            </a:r>
            <a:r>
              <a:rPr lang="fr-FR" altLang="fr-FR" smtClean="0">
                <a:latin typeface="Arial" charset="0"/>
                <a:cs typeface="Arial" charset="0"/>
              </a:rPr>
              <a:t>).</a:t>
            </a:r>
          </a:p>
          <a:p>
            <a:pPr marL="278755" indent="-278755" defTabSz="882213"/>
            <a:r>
              <a:rPr lang="fr-FR" altLang="fr-FR" smtClean="0">
                <a:latin typeface="Arial" charset="0"/>
                <a:cs typeface="Arial" charset="0"/>
              </a:rPr>
              <a:t>En ma</a:t>
            </a:r>
            <a:r>
              <a:rPr lang="fr-FR" altLang="fr-FR" smtClean="0">
                <a:cs typeface="Arial" charset="0"/>
              </a:rPr>
              <a:t>î</a:t>
            </a:r>
            <a:r>
              <a:rPr lang="fr-FR" altLang="fr-FR" smtClean="0">
                <a:latin typeface="Arial" charset="0"/>
                <a:cs typeface="Arial" charset="0"/>
              </a:rPr>
              <a:t>trisant sa mobilit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, l</a:t>
            </a:r>
            <a:r>
              <a:rPr lang="fr-FR" altLang="fr-FR" smtClean="0">
                <a:cs typeface="Arial" charset="0"/>
              </a:rPr>
              <a:t>’</a:t>
            </a:r>
            <a:r>
              <a:rPr lang="fr-FR" altLang="fr-FR" smtClean="0">
                <a:latin typeface="Arial" charset="0"/>
                <a:cs typeface="Arial" charset="0"/>
              </a:rPr>
              <a:t>institution montre l</a:t>
            </a:r>
            <a:r>
              <a:rPr lang="fr-FR" altLang="fr-FR" smtClean="0">
                <a:cs typeface="Arial" charset="0"/>
              </a:rPr>
              <a:t>’</a:t>
            </a:r>
            <a:r>
              <a:rPr lang="fr-FR" altLang="fr-FR" smtClean="0">
                <a:latin typeface="Arial" charset="0"/>
                <a:cs typeface="Arial" charset="0"/>
              </a:rPr>
              <a:t>exemple et d</a:t>
            </a:r>
            <a:r>
              <a:rPr lang="fr-FR" altLang="fr-FR" smtClean="0">
                <a:cs typeface="Arial" charset="0"/>
              </a:rPr>
              <a:t>é</a:t>
            </a:r>
            <a:r>
              <a:rPr lang="fr-FR" altLang="fr-FR" smtClean="0">
                <a:latin typeface="Arial" charset="0"/>
                <a:cs typeface="Arial" charset="0"/>
              </a:rPr>
              <a:t>veloppe un savoir-faire dans ce domaine, qui sera utile aux autres entreprises.</a:t>
            </a:r>
          </a:p>
          <a:p>
            <a:pPr marL="278755" indent="-278755" defTabSz="882213"/>
            <a:r>
              <a:rPr lang="fr-FR" altLang="fr-FR" smtClean="0">
                <a:latin typeface="Arial" charset="0"/>
                <a:cs typeface="Arial" charset="0"/>
              </a:rPr>
              <a:t>Aujourd</a:t>
            </a:r>
            <a:r>
              <a:rPr lang="fr-FR" altLang="fr-FR" smtClean="0">
                <a:cs typeface="Arial" charset="0"/>
              </a:rPr>
              <a:t>’</a:t>
            </a:r>
            <a:r>
              <a:rPr lang="fr-FR" altLang="fr-FR" smtClean="0">
                <a:latin typeface="Arial" charset="0"/>
                <a:cs typeface="Arial" charset="0"/>
              </a:rPr>
              <a:t>hui, la fondation peut en outre engager des collaborateurs sans voiture, voire sans permis, selon le secteur.</a:t>
            </a:r>
            <a:endParaRPr lang="fr-FR" altLang="fr-FR" smtClean="0">
              <a:latin typeface="Arial Narrow" pitchFamily="34" charset="0"/>
            </a:endParaRPr>
          </a:p>
          <a:p>
            <a:pPr marL="278755" indent="-278755" defTabSz="882213"/>
            <a:endParaRPr lang="fr-FR" altLang="fr-FR" sz="1400" b="1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48AFD-6BF2-43CF-8E92-C278EA27CBD0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8688" y="747713"/>
            <a:ext cx="4946650" cy="3711575"/>
          </a:xfrm>
          <a:ln/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>
          <a:xfrm>
            <a:off x="905952" y="4716193"/>
            <a:ext cx="4985772" cy="4465216"/>
          </a:xfrm>
        </p:spPr>
        <p:txBody>
          <a:bodyPr/>
          <a:lstStyle/>
          <a:p>
            <a:r>
              <a:rPr lang="fr-CH" altLang="fr-FR" sz="1400" b="1"/>
              <a:t>Page de commentaires :</a:t>
            </a:r>
            <a:endParaRPr lang="fr-FR" altLang="fr-FR" sz="1400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F2A4B-4958-468F-B6AB-4D6DEE9359C8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62000"/>
            <a:ext cx="4929187" cy="3697288"/>
          </a:xfrm>
          <a:ln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>
          <a:xfrm>
            <a:off x="907472" y="4714653"/>
            <a:ext cx="4982732" cy="446675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40" tIns="50393" rIns="97540" bIns="50393"/>
          <a:lstStyle/>
          <a:p>
            <a:endParaRPr lang="fr-CH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CABD5-AEE6-4E70-9CB0-C6A91B5A26E5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19046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760413"/>
            <a:ext cx="4929188" cy="3698875"/>
          </a:xfrm>
          <a:ln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>
          <a:xfrm>
            <a:off x="905952" y="4713113"/>
            <a:ext cx="4985772" cy="4468296"/>
          </a:xfrm>
        </p:spPr>
        <p:txBody>
          <a:bodyPr lIns="95542" tIns="47772" rIns="95542" bIns="47772"/>
          <a:lstStyle/>
          <a:p>
            <a:endParaRPr lang="fr-FR" altLang="fr-FR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6F470-71F6-4A31-8CCB-FC424DCDD983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62000"/>
            <a:ext cx="4929187" cy="3697288"/>
          </a:xfrm>
          <a:ln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>
          <a:xfrm>
            <a:off x="907472" y="4714653"/>
            <a:ext cx="4982732" cy="44667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31" tIns="50388" rIns="97531" bIns="50388"/>
          <a:lstStyle/>
          <a:p>
            <a:endParaRPr lang="fr-CH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C8389-9E1D-4A91-887E-C16CA02EF756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22733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63588"/>
            <a:ext cx="4927600" cy="3695700"/>
          </a:xfrm>
          <a:ln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7331" name="Rectangle 3"/>
          <p:cNvSpPr>
            <a:spLocks noGrp="1"/>
          </p:cNvSpPr>
          <p:nvPr>
            <p:ph type="body" idx="1"/>
          </p:nvPr>
        </p:nvSpPr>
        <p:spPr>
          <a:xfrm>
            <a:off x="905952" y="4713113"/>
            <a:ext cx="4985772" cy="4468296"/>
          </a:xfrm>
          <a:noFill/>
          <a:ln>
            <a:solidFill>
              <a:schemeClr val="folHlink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732" tIns="50499" rIns="97732" bIns="50499"/>
          <a:lstStyle/>
          <a:p>
            <a:r>
              <a:rPr lang="fr-FR" altLang="fr-FR" sz="1400" b="1">
                <a:latin typeface="Arial Narrow" pitchFamily="34" charset="0"/>
              </a:rPr>
              <a:t>Page de commentaires :</a:t>
            </a:r>
          </a:p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8D724-3ED5-45AC-8D9B-E089541EEBB1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2293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62000"/>
            <a:ext cx="4929187" cy="3697288"/>
          </a:xfrm>
          <a:ln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>
          <a:xfrm>
            <a:off x="907472" y="4714653"/>
            <a:ext cx="4982732" cy="44667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21" tIns="50383" rIns="97521" bIns="50383"/>
          <a:lstStyle/>
          <a:p>
            <a:endParaRPr lang="fr-CH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59B91-59B9-44FB-BFBB-258038A180CF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2355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65175"/>
            <a:ext cx="4922837" cy="3694113"/>
          </a:xfrm>
          <a:ln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23" name="Rectangle 3"/>
          <p:cNvSpPr>
            <a:spLocks noGrp="1"/>
          </p:cNvSpPr>
          <p:nvPr>
            <p:ph type="body" idx="1"/>
          </p:nvPr>
        </p:nvSpPr>
        <p:spPr>
          <a:xfrm>
            <a:off x="905952" y="4713113"/>
            <a:ext cx="4985772" cy="4468296"/>
          </a:xfrm>
          <a:noFill/>
          <a:ln>
            <a:solidFill>
              <a:schemeClr val="folHlink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710" tIns="50483" rIns="97710" bIns="50483"/>
          <a:lstStyle/>
          <a:p>
            <a:r>
              <a:rPr lang="fr-FR" altLang="fr-FR" sz="1400" b="1">
                <a:latin typeface="Arial Narrow" pitchFamily="34" charset="0"/>
              </a:rPr>
              <a:t>Page de commentaires :</a:t>
            </a:r>
          </a:p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53A90-ACCF-4323-B524-A19A32A2B3CD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24166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3925" y="744538"/>
            <a:ext cx="4960938" cy="3722687"/>
          </a:xfrm>
          <a:ln/>
        </p:spPr>
      </p:sp>
      <p:sp>
        <p:nvSpPr>
          <p:cNvPr id="241667" name="Rectangle 3"/>
          <p:cNvSpPr>
            <a:spLocks noGrp="1"/>
          </p:cNvSpPr>
          <p:nvPr>
            <p:ph type="body" idx="1"/>
          </p:nvPr>
        </p:nvSpPr>
        <p:spPr>
          <a:xfrm>
            <a:off x="905952" y="4713113"/>
            <a:ext cx="4985772" cy="4468296"/>
          </a:xfrm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sz="1400" b="1">
                <a:latin typeface="Arial Narrow" pitchFamily="34" charset="0"/>
              </a:rPr>
              <a:t>Page de commentaires :</a:t>
            </a:r>
          </a:p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562074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3892" y="1556792"/>
            <a:ext cx="72263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156DBD"/>
              </a:buClr>
              <a:defRPr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458131-3D3A-4B59-8BC7-5312184F04B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236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86C2-982B-4C31-AAF3-0AD181D3CE4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615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86C2-982B-4C31-AAF3-0AD181D3CE4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720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78148" y="2072195"/>
            <a:ext cx="7226300" cy="413861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6DBD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021638" y="6527800"/>
            <a:ext cx="766762" cy="330200"/>
          </a:xfrm>
        </p:spPr>
        <p:txBody>
          <a:bodyPr/>
          <a:lstStyle>
            <a:lvl1pPr>
              <a:defRPr/>
            </a:lvl1pPr>
          </a:lstStyle>
          <a:p>
            <a:fld id="{844261B5-C90F-4402-8C68-272B5164C0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632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764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695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9112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1160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6903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9020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04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9C1D9B-A7F6-4580-BA02-8D96880AE4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1560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929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1191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699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715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50826"/>
            <a:ext cx="2361255" cy="989457"/>
          </a:xfrm>
          <a:prstGeom prst="rect">
            <a:avLst/>
          </a:prstGeom>
        </p:spPr>
      </p:pic>
      <p:pic>
        <p:nvPicPr>
          <p:cNvPr id="5" name="Image 10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913"/>
            <a:ext cx="9144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r="4099"/>
          <a:stretch/>
        </p:blipFill>
        <p:spPr>
          <a:xfrm>
            <a:off x="6984000" y="1541352"/>
            <a:ext cx="2160000" cy="188764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5"/>
          <a:stretch/>
        </p:blipFill>
        <p:spPr>
          <a:xfrm>
            <a:off x="2159000" y="1550166"/>
            <a:ext cx="2825632" cy="189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76800" y="1562100"/>
            <a:ext cx="2667000" cy="186690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562100"/>
            <a:ext cx="2667000" cy="18669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1993900" y="3733800"/>
            <a:ext cx="6839996" cy="609600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 Futura LT CondensedLightObl"/>
                <a:cs typeface=" Futura LT CondensedLightObl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358775" y="6529388"/>
            <a:ext cx="1620000" cy="328612"/>
          </a:xfrm>
          <a:prstGeom prst="rect">
            <a:avLst/>
          </a:prstGeom>
        </p:spPr>
        <p:txBody>
          <a:bodyPr vert="horz" wrap="none" lIns="0" tIns="0" rIns="0" bIns="0"/>
          <a:lstStyle>
            <a:lvl1pPr>
              <a:buFontTx/>
              <a:buNone/>
              <a:defRPr sz="1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0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993899" y="4495800"/>
            <a:ext cx="6839997" cy="1520416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algn="l">
              <a:spcAft>
                <a:spcPts val="0"/>
              </a:spcAft>
              <a:buFont typeface="Arial"/>
              <a:buNone/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800100" indent="-342900" algn="l">
              <a:spcAft>
                <a:spcPts val="0"/>
              </a:spcAft>
              <a:buFont typeface="Arial"/>
              <a:buNone/>
              <a:defRPr sz="1600" b="1" i="0">
                <a:solidFill>
                  <a:schemeClr val="bg1"/>
                </a:solidFill>
                <a:latin typeface=" Futura LT CondensedLightObl"/>
                <a:cs typeface=" Futura LT CondensedLightObl"/>
              </a:defRPr>
            </a:lvl2pPr>
            <a:lvl3pPr marL="1257300" indent="-342900" algn="l">
              <a:spcAft>
                <a:spcPts val="0"/>
              </a:spcAft>
              <a:buFont typeface="Arial"/>
              <a:buNone/>
              <a:defRPr sz="1600" b="1" i="0">
                <a:solidFill>
                  <a:schemeClr val="bg1"/>
                </a:solidFill>
                <a:latin typeface=" Futura LT CondensedLightObl"/>
                <a:cs typeface=" Futura LT CondensedLightObl"/>
              </a:defRPr>
            </a:lvl3pPr>
            <a:lvl4pPr marL="1714500" indent="-342900" algn="l">
              <a:spcAft>
                <a:spcPts val="0"/>
              </a:spcAft>
              <a:buFont typeface="Arial"/>
              <a:buNone/>
              <a:defRPr sz="1600" b="1" i="0">
                <a:solidFill>
                  <a:schemeClr val="bg1"/>
                </a:solidFill>
                <a:latin typeface=" Futura LT CondensedLightObl"/>
                <a:cs typeface=" Futura LT CondensedLightObl"/>
              </a:defRPr>
            </a:lvl4pPr>
            <a:lvl5pPr marL="2171700" indent="-342900" algn="l">
              <a:spcAft>
                <a:spcPts val="0"/>
              </a:spcAft>
              <a:buFont typeface="Arial"/>
              <a:buNone/>
              <a:defRPr sz="1600" b="1" i="0">
                <a:solidFill>
                  <a:schemeClr val="bg1"/>
                </a:solidFill>
                <a:latin typeface=" Futura LT CondensedLightObl"/>
                <a:cs typeface=" Futura LT CondensedLightObl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524000"/>
            <a:ext cx="9144000" cy="61913"/>
          </a:xfrm>
          <a:prstGeom prst="rect">
            <a:avLst/>
          </a:prstGeom>
          <a:solidFill>
            <a:srgbClr val="006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6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477D36-5724-4D32-8E81-87505D996B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43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6207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F465B2-5BD9-4665-88C9-763A272B37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35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AD481A-01C9-4A90-BE8B-0BB3641EE02E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1110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60500" y="1700808"/>
            <a:ext cx="692792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10A078-19EC-46C3-8B2D-7EA798BDF89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162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86C2-982B-4C31-AAF3-0AD181D3CE4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139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86C2-982B-4C31-AAF3-0AD181D3CE4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970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86C2-982B-4C31-AAF3-0AD181D3CE4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61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37313"/>
            <a:ext cx="9144000" cy="420687"/>
          </a:xfrm>
          <a:prstGeom prst="rect">
            <a:avLst/>
          </a:prstGeom>
          <a:solidFill>
            <a:srgbClr val="006DB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55683" name="Imag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4" name="Imag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5" name="Rectangle 5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021638" y="6527800"/>
            <a:ext cx="7667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fld id="{DB1786C2-982B-4C31-AAF3-0AD181D3CE4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1389063" y="6524625"/>
            <a:ext cx="3455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CH" altLang="fr-FR" sz="1000">
                <a:solidFill>
                  <a:schemeClr val="bg1"/>
                </a:solidFill>
              </a:rPr>
              <a:t>imad</a:t>
            </a:r>
            <a:endParaRPr lang="fr-FR" altLang="fr-FR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1" r:id="rId2"/>
    <p:sldLayoutId id="2147483822" r:id="rId3"/>
    <p:sldLayoutId id="2147483823" r:id="rId4"/>
    <p:sldLayoutId id="2147483824" r:id="rId5"/>
    <p:sldLayoutId id="2147483826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DA836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DA836"/>
          </a:solidFill>
          <a:latin typeface="Arial" charset="0"/>
          <a:ea typeface="ＭＳ Ｐゴシック" pitchFamily="100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DA836"/>
          </a:solidFill>
          <a:latin typeface="Arial" charset="0"/>
          <a:ea typeface="ＭＳ Ｐゴシック" pitchFamily="100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DA836"/>
          </a:solidFill>
          <a:latin typeface="Arial" charset="0"/>
          <a:ea typeface="ＭＳ Ｐゴシック" pitchFamily="100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DA836"/>
          </a:solidFill>
          <a:latin typeface="Arial" charset="0"/>
          <a:ea typeface="ＭＳ Ｐゴシック" pitchFamily="100" charset="-128"/>
        </a:defRPr>
      </a:lvl5pPr>
      <a:lvl6pPr marL="457200" algn="r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DA836"/>
          </a:solidFill>
          <a:latin typeface="Arial" charset="0"/>
          <a:ea typeface="ＭＳ Ｐゴシック" pitchFamily="100" charset="-128"/>
        </a:defRPr>
      </a:lvl6pPr>
      <a:lvl7pPr marL="914400" algn="r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DA836"/>
          </a:solidFill>
          <a:latin typeface="Arial" charset="0"/>
          <a:ea typeface="ＭＳ Ｐゴシック" pitchFamily="100" charset="-128"/>
        </a:defRPr>
      </a:lvl7pPr>
      <a:lvl8pPr marL="1371600" algn="r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DA836"/>
          </a:solidFill>
          <a:latin typeface="Arial" charset="0"/>
          <a:ea typeface="ＭＳ Ｐゴシック" pitchFamily="100" charset="-128"/>
        </a:defRPr>
      </a:lvl8pPr>
      <a:lvl9pPr marL="1828800" algn="r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4DA836"/>
          </a:solidFill>
          <a:latin typeface="Arial" charset="0"/>
          <a:ea typeface="ＭＳ Ｐゴシック" pitchFamily="10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Imag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913"/>
            <a:ext cx="9144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6707" name="Imag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8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524000"/>
            <a:ext cx="9144000" cy="61913"/>
          </a:xfrm>
          <a:prstGeom prst="rect">
            <a:avLst/>
          </a:prstGeom>
          <a:solidFill>
            <a:srgbClr val="006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585913"/>
            <a:ext cx="9144000" cy="1866900"/>
          </a:xfrm>
          <a:prstGeom prst="rect">
            <a:avLst/>
          </a:prstGeom>
          <a:solidFill>
            <a:schemeClr val="bg1">
              <a:alpha val="14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0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0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0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00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00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00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00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0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7" charset="0"/>
          <a:ea typeface="ＭＳ Ｐゴシック" pitchFamily="37" charset="-128"/>
          <a:cs typeface="ＭＳ Ｐゴシック" pitchFamily="3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7" charset="0"/>
          <a:ea typeface="ＭＳ Ｐゴシック" pitchFamily="37" charset="-128"/>
          <a:cs typeface="ＭＳ Ｐゴシック" pitchFamily="3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7" charset="0"/>
          <a:ea typeface="ＭＳ Ｐゴシック" pitchFamily="37" charset="-128"/>
          <a:cs typeface="ＭＳ Ｐゴシック" pitchFamily="3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7" charset="0"/>
          <a:ea typeface="ＭＳ Ｐゴシック" pitchFamily="37" charset="-128"/>
          <a:cs typeface="ＭＳ Ｐゴシック" pitchFamily="3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7" charset="0"/>
          <a:ea typeface="ＭＳ Ｐゴシック" pitchFamily="37" charset="-128"/>
          <a:cs typeface="ＭＳ Ｐゴシック" pitchFamily="3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7" charset="0"/>
          <a:ea typeface="ＭＳ Ｐゴシック" pitchFamily="37" charset="-128"/>
          <a:cs typeface="ＭＳ Ｐゴシック" pitchFamily="3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7" charset="0"/>
          <a:ea typeface="ＭＳ Ｐゴシック" pitchFamily="37" charset="-128"/>
          <a:cs typeface="ＭＳ Ｐゴシック" pitchFamily="3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7" charset="0"/>
          <a:ea typeface="ＭＳ Ｐゴシック" pitchFamily="37" charset="-128"/>
          <a:cs typeface="ＭＳ Ｐゴシック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file:///\\VSNWCL1-VOL2\VOL2\DATA\ZCCC\SEC1_CCC\SG\Communication\communication_institutionnelle\Pr&#233;sentations\Presentations_imad\2014\Images_integrees\Statistique%202013%20Tableaux%20client&#232;le%20COMM_EF.xlsx!2013!%5bStatistique%202013%20Tableaux%20client&#232;le%20COMM_EF.xlsx%5d2013%20Chart%20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file:///\\VSNWCL1-VOL2\VOL2\DATA\ZCCC\SEC1_CCC\SG\Communication\communication_institutionnelle\Pr&#233;sentations\Presentations_imad\2014\Statistique%202013%20Tableaux%20client&#232;le%20COMM_EF.xlsx!2013%20client&#232;le%20&#226;ge!%5bStatistique%202013%20Tableaux%20client&#232;le%20COMM_EF.xlsx%5d2013%20client&#232;le%20&#226;ge%20Graphique%20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file:///\\VSNWCL1-VOL2\VOL2\DATA\ZCCC\SEC1_CCC\SG\Communication\communication_institutionnelle\Pr&#233;sentations\Presentations_imad\2014\Statistique%202013%20Tableaux%20client&#232;le%20COMM_EF.xlsx!2011-13%20population!%5bStatistique%202013%20Tableaux%20client&#232;le%20COMM_EF.xlsx%5d2011-13%20population%20Graphique%20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spect="1" noChangeArrowheads="1"/>
          </p:cNvSpPr>
          <p:nvPr>
            <p:ph type="title" idx="4294967295"/>
          </p:nvPr>
        </p:nvSpPr>
        <p:spPr bwMode="auto">
          <a:xfrm>
            <a:off x="1992313" y="3730625"/>
            <a:ext cx="6837362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fr-CH" altLang="fr-FR" sz="3200" b="1" dirty="0" err="1" smtClean="0">
                <a:solidFill>
                  <a:schemeClr val="bg1"/>
                </a:solidFill>
                <a:latin typeface="Arial" charset="0"/>
                <a:ea typeface="ＭＳ Ｐゴシック" pitchFamily="100" charset="-128"/>
              </a:rPr>
              <a:t>imad</a:t>
            </a:r>
            <a:r>
              <a:rPr lang="fr-CH" altLang="fr-FR" sz="3200" b="1" dirty="0" smtClean="0">
                <a:solidFill>
                  <a:schemeClr val="bg1"/>
                </a:solidFill>
                <a:latin typeface="Arial" charset="0"/>
                <a:ea typeface="ＭＳ Ｐゴシック" pitchFamily="100" charset="-128"/>
              </a:rPr>
              <a:t> (institution genevoise de maintien à domicile)</a:t>
            </a:r>
            <a:endParaRPr lang="fr-FR" altLang="fr-FR" sz="3200" b="1" dirty="0" smtClean="0">
              <a:solidFill>
                <a:schemeClr val="bg1"/>
              </a:solidFill>
              <a:latin typeface="Arial" charset="0"/>
              <a:ea typeface="ＭＳ Ｐゴシック" pitchFamily="100" charset="-128"/>
            </a:endParaRPr>
          </a:p>
        </p:txBody>
      </p:sp>
      <p:sp>
        <p:nvSpPr>
          <p:cNvPr id="95235" name="Rectangle 3"/>
          <p:cNvSpPr>
            <a:spLocks noGrp="1" noChangeAspect="1" noChangeArrowheads="1"/>
          </p:cNvSpPr>
          <p:nvPr>
            <p:ph type="body" sz="half" idx="4294967295"/>
          </p:nvPr>
        </p:nvSpPr>
        <p:spPr bwMode="auto">
          <a:xfrm>
            <a:off x="1992313" y="4954588"/>
            <a:ext cx="6837362" cy="7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Font typeface="Arial" charset="0"/>
              <a:buNone/>
            </a:pPr>
            <a:r>
              <a:rPr lang="fr-CH" altLang="fr-FR" sz="2800" dirty="0" smtClean="0">
                <a:solidFill>
                  <a:schemeClr val="bg1"/>
                </a:solidFill>
                <a:latin typeface="Arial" charset="0"/>
                <a:ea typeface="ＭＳ Ｐゴシック" pitchFamily="100" charset="-128"/>
              </a:rPr>
              <a:t>2014</a:t>
            </a:r>
            <a:endParaRPr lang="fr-FR" altLang="fr-FR" sz="2800" dirty="0" smtClean="0">
              <a:solidFill>
                <a:schemeClr val="bg1"/>
              </a:solidFill>
              <a:latin typeface="Arial" charset="0"/>
              <a:ea typeface="ＭＳ Ｐゴシック" pitchFamily="100" charset="-128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50825" y="6381750"/>
            <a:ext cx="4897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CH" altLang="fr-FR" sz="1200" b="1" dirty="0">
                <a:solidFill>
                  <a:schemeClr val="bg1"/>
                </a:solidFill>
              </a:rPr>
              <a:t> </a:t>
            </a:r>
            <a:r>
              <a:rPr lang="fr-CH" altLang="fr-FR" sz="900" b="1" dirty="0">
                <a:solidFill>
                  <a:schemeClr val="bg1"/>
                </a:solidFill>
              </a:rPr>
              <a:t>institution de maintien, d’aide et de soins à domicile</a:t>
            </a:r>
            <a:endParaRPr lang="fr-FR" altLang="fr-FR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601650"/>
              </p:ext>
            </p:extLst>
          </p:nvPr>
        </p:nvGraphicFramePr>
        <p:xfrm>
          <a:off x="-324544" y="1915319"/>
          <a:ext cx="9391983" cy="4392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5" name="Feuille de calcul" r:id="rId4" imgW="9509760" imgH="4442370" progId="Excel.Sheet.12">
                  <p:link updateAutomatic="1"/>
                </p:oleObj>
              </mc:Choice>
              <mc:Fallback>
                <p:oleObj name="Feuille de calcul" r:id="rId4" imgW="9509760" imgH="444237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24544" y="1915319"/>
                        <a:ext cx="9391983" cy="4392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8F38F-AADE-4ADF-BCA3-D40186E6E333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1408113" y="16256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fr-FR" altLang="fr-FR" sz="2800" b="1">
                <a:solidFill>
                  <a:srgbClr val="1464BE"/>
                </a:solidFill>
              </a:rPr>
              <a:t>L’âge des clients suivis durant l’année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5795963" y="2781300"/>
            <a:ext cx="3095625" cy="87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algn="l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fr-CH" altLang="fr-FR" dirty="0" smtClean="0"/>
              <a:t>76 </a:t>
            </a:r>
            <a:r>
              <a:rPr lang="fr-CH" altLang="fr-FR" dirty="0"/>
              <a:t>% ont atteint l’âge de la retraite</a:t>
            </a:r>
            <a:endParaRPr lang="fr-FR" altLang="fr-FR" dirty="0"/>
          </a:p>
        </p:txBody>
      </p:sp>
      <p:sp>
        <p:nvSpPr>
          <p:cNvPr id="234501" name="Rectangle 3"/>
          <p:cNvSpPr>
            <a:spLocks noChangeArrowheads="1"/>
          </p:cNvSpPr>
          <p:nvPr/>
        </p:nvSpPr>
        <p:spPr bwMode="auto">
          <a:xfrm>
            <a:off x="5767388" y="376238"/>
            <a:ext cx="3021012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/>
            <a:r>
              <a:rPr lang="fr-CH" altLang="fr-FR" sz="2600" dirty="0">
                <a:solidFill>
                  <a:srgbClr val="4DA836"/>
                </a:solidFill>
              </a:rPr>
              <a:t>Chiffres-clés </a:t>
            </a:r>
            <a:r>
              <a:rPr lang="fr-CH" altLang="fr-FR" sz="2600" dirty="0" smtClean="0">
                <a:solidFill>
                  <a:srgbClr val="4DA836"/>
                </a:solidFill>
              </a:rPr>
              <a:t>2013</a:t>
            </a:r>
            <a:endParaRPr lang="fr-FR" altLang="fr-FR" sz="2600" dirty="0">
              <a:solidFill>
                <a:srgbClr val="4DA83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7ABF2-7AB0-4B90-8843-78669D8F4876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1454433" y="1643063"/>
            <a:ext cx="70516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fr-FR" altLang="fr-FR" sz="2800" b="1" dirty="0">
                <a:solidFill>
                  <a:srgbClr val="1464BE"/>
                </a:solidFill>
                <a:cs typeface="Arial" charset="0"/>
              </a:rPr>
              <a:t>Les clients en âge AVS en comparaison de la population du canton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5767388" y="376238"/>
            <a:ext cx="3021012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/>
            <a:r>
              <a:rPr lang="fr-CH" altLang="fr-FR" sz="2600" dirty="0">
                <a:solidFill>
                  <a:srgbClr val="4DA836"/>
                </a:solidFill>
              </a:rPr>
              <a:t>Chiffres-clés </a:t>
            </a:r>
            <a:r>
              <a:rPr lang="fr-CH" altLang="fr-FR" sz="2600" dirty="0" smtClean="0">
                <a:solidFill>
                  <a:srgbClr val="4DA836"/>
                </a:solidFill>
              </a:rPr>
              <a:t>2013</a:t>
            </a:r>
            <a:endParaRPr lang="fr-FR" altLang="fr-FR" sz="2600" dirty="0">
              <a:solidFill>
                <a:srgbClr val="4DA836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11839"/>
              </p:ext>
            </p:extLst>
          </p:nvPr>
        </p:nvGraphicFramePr>
        <p:xfrm>
          <a:off x="1778000" y="2241550"/>
          <a:ext cx="6238875" cy="412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0" name="Feuille de calcul" r:id="rId4" imgW="8161162" imgH="5395068" progId="Excel.Sheet.12">
                  <p:link updateAutomatic="1"/>
                </p:oleObj>
              </mc:Choice>
              <mc:Fallback>
                <p:oleObj name="Feuille de calcul" r:id="rId4" imgW="8161162" imgH="539506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8000" y="2241550"/>
                        <a:ext cx="6238875" cy="412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B6E78-C9E5-4C02-935B-4F6864118EA3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377858" name="Rectangle 4"/>
          <p:cNvSpPr>
            <a:spLocks noChangeArrowheads="1"/>
          </p:cNvSpPr>
          <p:nvPr/>
        </p:nvSpPr>
        <p:spPr bwMode="auto">
          <a:xfrm>
            <a:off x="1476375" y="1501775"/>
            <a:ext cx="6591300" cy="1135063"/>
          </a:xfrm>
          <a:prstGeom prst="rect">
            <a:avLst/>
          </a:prstGeom>
          <a:solidFill>
            <a:srgbClr val="006DB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/>
            <a:r>
              <a:rPr lang="fr-FR" altLang="fr-FR" sz="3600" dirty="0" smtClean="0">
                <a:solidFill>
                  <a:schemeClr val="bg1"/>
                </a:solidFill>
              </a:rPr>
              <a:t>2’019 </a:t>
            </a:r>
            <a:r>
              <a:rPr lang="fr-FR" altLang="fr-FR" dirty="0">
                <a:solidFill>
                  <a:schemeClr val="bg1"/>
                </a:solidFill>
              </a:rPr>
              <a:t>collaborateurs</a:t>
            </a:r>
          </a:p>
          <a:p>
            <a:pPr algn="ctr"/>
            <a:r>
              <a:rPr lang="fr-FR" altLang="fr-FR" sz="3600" dirty="0" smtClean="0">
                <a:solidFill>
                  <a:schemeClr val="bg1"/>
                </a:solidFill>
              </a:rPr>
              <a:t>1’538 </a:t>
            </a:r>
            <a:r>
              <a:rPr lang="fr-FR" altLang="fr-FR" dirty="0">
                <a:solidFill>
                  <a:schemeClr val="bg1"/>
                </a:solidFill>
              </a:rPr>
              <a:t>postes</a:t>
            </a:r>
          </a:p>
        </p:txBody>
      </p:sp>
      <p:sp>
        <p:nvSpPr>
          <p:cNvPr id="377859" name="Rectangle 5"/>
          <p:cNvSpPr>
            <a:spLocks noChangeArrowheads="1"/>
          </p:cNvSpPr>
          <p:nvPr/>
        </p:nvSpPr>
        <p:spPr bwMode="auto">
          <a:xfrm>
            <a:off x="1476375" y="2693988"/>
            <a:ext cx="3238500" cy="1727200"/>
          </a:xfrm>
          <a:prstGeom prst="rect">
            <a:avLst/>
          </a:prstGeom>
          <a:solidFill>
            <a:srgbClr val="006DBE">
              <a:alpha val="5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417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/>
            <a:r>
              <a:rPr lang="fr-FR" altLang="fr-FR" sz="3000" dirty="0" smtClean="0"/>
              <a:t>92 </a:t>
            </a:r>
            <a:r>
              <a:rPr lang="fr-FR" altLang="fr-FR" sz="3000" dirty="0"/>
              <a:t>% </a:t>
            </a:r>
          </a:p>
          <a:p>
            <a:pPr algn="ctr"/>
            <a:r>
              <a:rPr lang="fr-FR" altLang="fr-FR" dirty="0"/>
              <a:t>des ressources consacrées directement aux clients</a:t>
            </a:r>
          </a:p>
        </p:txBody>
      </p:sp>
      <p:sp>
        <p:nvSpPr>
          <p:cNvPr id="377860" name="Rectangle 6"/>
          <p:cNvSpPr>
            <a:spLocks noChangeArrowheads="1"/>
          </p:cNvSpPr>
          <p:nvPr/>
        </p:nvSpPr>
        <p:spPr bwMode="auto">
          <a:xfrm>
            <a:off x="4829175" y="2693988"/>
            <a:ext cx="3238500" cy="1727200"/>
          </a:xfrm>
          <a:prstGeom prst="rect">
            <a:avLst/>
          </a:prstGeom>
          <a:solidFill>
            <a:srgbClr val="4DA836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E6520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/>
            <a:r>
              <a:rPr lang="fr-FR" altLang="fr-FR" sz="3200" dirty="0" smtClean="0"/>
              <a:t>79.3%</a:t>
            </a:r>
            <a:r>
              <a:rPr lang="fr-FR" altLang="fr-FR" sz="3600" dirty="0" smtClean="0"/>
              <a:t> </a:t>
            </a:r>
            <a:endParaRPr lang="fr-FR" altLang="fr-FR" sz="3600" dirty="0"/>
          </a:p>
          <a:p>
            <a:pPr algn="ctr"/>
            <a:r>
              <a:rPr lang="fr-FR" altLang="fr-FR" dirty="0"/>
              <a:t>de temps partiels</a:t>
            </a:r>
          </a:p>
        </p:txBody>
      </p:sp>
      <p:sp>
        <p:nvSpPr>
          <p:cNvPr id="377861" name="Rectangle 7"/>
          <p:cNvSpPr>
            <a:spLocks noChangeArrowheads="1"/>
          </p:cNvSpPr>
          <p:nvPr/>
        </p:nvSpPr>
        <p:spPr bwMode="auto">
          <a:xfrm>
            <a:off x="1476375" y="4524375"/>
            <a:ext cx="3238500" cy="1727200"/>
          </a:xfrm>
          <a:prstGeom prst="rect">
            <a:avLst/>
          </a:prstGeom>
          <a:solidFill>
            <a:srgbClr val="7AE472">
              <a:alpha val="63136"/>
            </a:srgbClr>
          </a:solidFill>
          <a:ln>
            <a:noFill/>
          </a:ln>
          <a:effectLst/>
          <a:extLst/>
        </p:spPr>
        <p:txBody>
          <a:bodyPr lIns="36000" tIns="36000" rIns="36000" bIns="3600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/>
            <a:r>
              <a:rPr lang="fr-FR" altLang="fr-FR" sz="3200"/>
              <a:t>83.8 %</a:t>
            </a:r>
          </a:p>
          <a:p>
            <a:pPr algn="ctr"/>
            <a:r>
              <a:rPr lang="fr-FR" altLang="fr-FR"/>
              <a:t>de femmes</a:t>
            </a:r>
          </a:p>
        </p:txBody>
      </p:sp>
      <p:sp>
        <p:nvSpPr>
          <p:cNvPr id="377862" name="Rectangle 8"/>
          <p:cNvSpPr>
            <a:spLocks noChangeArrowheads="1"/>
          </p:cNvSpPr>
          <p:nvPr/>
        </p:nvSpPr>
        <p:spPr bwMode="auto">
          <a:xfrm>
            <a:off x="4829175" y="4524375"/>
            <a:ext cx="3238500" cy="1727200"/>
          </a:xfrm>
          <a:prstGeom prst="rect">
            <a:avLst/>
          </a:prstGeom>
          <a:solidFill>
            <a:srgbClr val="006DBE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417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/>
            <a:r>
              <a:rPr lang="fr-FR" altLang="fr-FR" sz="3200" dirty="0" smtClean="0"/>
              <a:t>44 </a:t>
            </a:r>
            <a:r>
              <a:rPr lang="fr-FR" altLang="fr-FR" sz="3200" dirty="0"/>
              <a:t>ans</a:t>
            </a:r>
          </a:p>
          <a:p>
            <a:pPr algn="ctr"/>
            <a:r>
              <a:rPr lang="fr-FR" altLang="fr-FR" dirty="0"/>
              <a:t>âge moyen</a:t>
            </a:r>
          </a:p>
        </p:txBody>
      </p:sp>
      <p:sp>
        <p:nvSpPr>
          <p:cNvPr id="377863" name="Text Box 12"/>
          <p:cNvSpPr txBox="1">
            <a:spLocks noChangeArrowheads="1"/>
          </p:cNvSpPr>
          <p:nvPr/>
        </p:nvSpPr>
        <p:spPr bwMode="auto">
          <a:xfrm>
            <a:off x="5864225" y="376238"/>
            <a:ext cx="2922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/>
            <a:r>
              <a:rPr lang="fr-CH" altLang="fr-FR" sz="2600" dirty="0">
                <a:solidFill>
                  <a:srgbClr val="4DA836"/>
                </a:solidFill>
              </a:rPr>
              <a:t>Effectifs </a:t>
            </a:r>
            <a:r>
              <a:rPr lang="fr-CH" altLang="fr-FR" sz="2600" dirty="0" smtClean="0">
                <a:solidFill>
                  <a:srgbClr val="4DA836"/>
                </a:solidFill>
              </a:rPr>
              <a:t>2013</a:t>
            </a:r>
            <a:endParaRPr lang="fr-FR" altLang="fr-FR" sz="2600" dirty="0">
              <a:solidFill>
                <a:srgbClr val="4DA8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2BB60-8326-4DD8-8059-60D54531B37C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1455738" y="1628775"/>
            <a:ext cx="7292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fr-FR" altLang="fr-FR" sz="2800" b="1">
                <a:solidFill>
                  <a:srgbClr val="1464BE"/>
                </a:solidFill>
              </a:rPr>
              <a:t>Les déplacements professionnels</a:t>
            </a:r>
          </a:p>
        </p:txBody>
      </p:sp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1470025" y="2266950"/>
            <a:ext cx="6989763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901700" indent="-9017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>
              <a:buFont typeface="Arial" charset="0"/>
              <a:buNone/>
            </a:pPr>
            <a:r>
              <a:rPr lang="fr-CH" altLang="fr-FR" dirty="0"/>
              <a:t>+ de 270’000 heures à se déplacer pour se rendre</a:t>
            </a:r>
          </a:p>
          <a:p>
            <a:pPr>
              <a:buFont typeface="Arial" charset="0"/>
              <a:buNone/>
            </a:pPr>
            <a:r>
              <a:rPr lang="fr-CH" altLang="fr-FR" dirty="0"/>
              <a:t>chez les clients soit l’équivalent de 120 postes</a:t>
            </a:r>
          </a:p>
          <a:p>
            <a:pPr marL="1163638" indent="-1163638">
              <a:spcBef>
                <a:spcPct val="30000"/>
              </a:spcBef>
              <a:buFont typeface="Arial" charset="0"/>
              <a:buNone/>
            </a:pPr>
            <a:r>
              <a:rPr lang="fr-CH" altLang="fr-FR" dirty="0">
                <a:solidFill>
                  <a:srgbClr val="156DBD"/>
                </a:solidFill>
              </a:rPr>
              <a:t>45 %</a:t>
            </a:r>
            <a:r>
              <a:rPr lang="fr-CH" altLang="fr-FR" dirty="0"/>
              <a:t>	à pied</a:t>
            </a:r>
          </a:p>
          <a:p>
            <a:pPr marL="1163638" indent="-1163638">
              <a:spcBef>
                <a:spcPct val="30000"/>
              </a:spcBef>
              <a:buFont typeface="Arial" charset="0"/>
              <a:buNone/>
            </a:pPr>
            <a:r>
              <a:rPr lang="fr-CH" altLang="fr-FR" dirty="0" smtClean="0">
                <a:solidFill>
                  <a:srgbClr val="156DBD"/>
                </a:solidFill>
              </a:rPr>
              <a:t>21.5 </a:t>
            </a:r>
            <a:r>
              <a:rPr lang="fr-CH" altLang="fr-FR" dirty="0">
                <a:solidFill>
                  <a:srgbClr val="156DBD"/>
                </a:solidFill>
              </a:rPr>
              <a:t>%</a:t>
            </a:r>
            <a:r>
              <a:rPr lang="fr-CH" altLang="fr-FR" dirty="0"/>
              <a:t> 	en vélo classique et vélo à assistance électrique (VAE)</a:t>
            </a:r>
          </a:p>
          <a:p>
            <a:pPr marL="1163638" indent="-1163638">
              <a:spcBef>
                <a:spcPct val="30000"/>
              </a:spcBef>
              <a:buFont typeface="Arial" charset="0"/>
              <a:buNone/>
            </a:pPr>
            <a:r>
              <a:rPr lang="fr-CH" altLang="fr-FR" dirty="0">
                <a:solidFill>
                  <a:srgbClr val="156DBD"/>
                </a:solidFill>
              </a:rPr>
              <a:t>8 %</a:t>
            </a:r>
            <a:r>
              <a:rPr lang="fr-CH" altLang="fr-FR" dirty="0"/>
              <a:t> 	en </a:t>
            </a:r>
            <a:r>
              <a:rPr lang="fr-CH" altLang="fr-FR" dirty="0" err="1"/>
              <a:t>autopartage</a:t>
            </a:r>
            <a:r>
              <a:rPr lang="fr-CH" altLang="fr-FR" dirty="0"/>
              <a:t> (</a:t>
            </a:r>
            <a:r>
              <a:rPr lang="fr-CH" altLang="fr-FR" dirty="0" err="1"/>
              <a:t>Mobility</a:t>
            </a:r>
            <a:r>
              <a:rPr lang="fr-CH" altLang="fr-FR" dirty="0"/>
              <a:t> </a:t>
            </a:r>
            <a:r>
              <a:rPr lang="fr-CH" altLang="fr-FR" dirty="0" err="1"/>
              <a:t>Carsharing</a:t>
            </a:r>
            <a:r>
              <a:rPr lang="fr-CH" altLang="fr-FR" dirty="0"/>
              <a:t>)</a:t>
            </a:r>
          </a:p>
          <a:p>
            <a:pPr marL="1163638" indent="-1163638">
              <a:spcBef>
                <a:spcPct val="30000"/>
              </a:spcBef>
              <a:buFont typeface="Arial" charset="0"/>
              <a:buNone/>
            </a:pPr>
            <a:r>
              <a:rPr lang="fr-CH" altLang="fr-FR" dirty="0" smtClean="0">
                <a:solidFill>
                  <a:srgbClr val="156DBD"/>
                </a:solidFill>
              </a:rPr>
              <a:t>2.5 </a:t>
            </a:r>
            <a:r>
              <a:rPr lang="fr-CH" altLang="fr-FR" dirty="0">
                <a:solidFill>
                  <a:srgbClr val="156DBD"/>
                </a:solidFill>
              </a:rPr>
              <a:t>%</a:t>
            </a:r>
            <a:r>
              <a:rPr lang="fr-CH" altLang="fr-FR" dirty="0"/>
              <a:t> 	en transports publics</a:t>
            </a:r>
          </a:p>
          <a:p>
            <a:pPr marL="1163638" indent="-1163638">
              <a:spcBef>
                <a:spcPct val="30000"/>
              </a:spcBef>
              <a:buFont typeface="Arial" charset="0"/>
              <a:buNone/>
            </a:pPr>
            <a:r>
              <a:rPr lang="fr-CH" altLang="fr-FR" dirty="0">
                <a:solidFill>
                  <a:srgbClr val="156DBD"/>
                </a:solidFill>
              </a:rPr>
              <a:t>22 %</a:t>
            </a:r>
            <a:r>
              <a:rPr lang="fr-CH" altLang="fr-FR" dirty="0"/>
              <a:t> 	en voiture</a:t>
            </a:r>
          </a:p>
          <a:p>
            <a:pPr marL="1163638" indent="-1163638">
              <a:spcBef>
                <a:spcPct val="30000"/>
              </a:spcBef>
              <a:buFont typeface="Arial" charset="0"/>
              <a:buNone/>
            </a:pPr>
            <a:r>
              <a:rPr lang="fr-CH" altLang="fr-FR" dirty="0">
                <a:solidFill>
                  <a:srgbClr val="156DBD"/>
                </a:solidFill>
              </a:rPr>
              <a:t>1 %</a:t>
            </a:r>
            <a:r>
              <a:rPr lang="fr-CH" altLang="fr-FR" dirty="0"/>
              <a:t> 	en deux-roues motorisés</a:t>
            </a:r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5508625" y="347663"/>
            <a:ext cx="3276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/>
            <a:r>
              <a:rPr lang="fr-FR" altLang="fr-FR" sz="2600">
                <a:solidFill>
                  <a:srgbClr val="4DA836"/>
                </a:solidFill>
              </a:rPr>
              <a:t>déplacements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18"/>
          <p:cNvSpPr txBox="1">
            <a:spLocks noChangeArrowheads="1"/>
          </p:cNvSpPr>
          <p:nvPr/>
        </p:nvSpPr>
        <p:spPr bwMode="auto">
          <a:xfrm>
            <a:off x="971550" y="2565400"/>
            <a:ext cx="648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endParaRPr lang="fr-FR" altLang="fr-FR" sz="1800"/>
          </a:p>
        </p:txBody>
      </p:sp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" y="175044"/>
            <a:ext cx="9029311" cy="642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18"/>
          <p:cNvSpPr txBox="1">
            <a:spLocks noChangeArrowheads="1"/>
          </p:cNvSpPr>
          <p:nvPr/>
        </p:nvSpPr>
        <p:spPr bwMode="auto">
          <a:xfrm>
            <a:off x="971550" y="2565400"/>
            <a:ext cx="648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451587" name="Rectangle 23"/>
          <p:cNvSpPr>
            <a:spLocks noGrp="1" noChangeAspect="1" noChangeArrowheads="1"/>
          </p:cNvSpPr>
          <p:nvPr>
            <p:ph type="body" sz="half" idx="4294967295"/>
          </p:nvPr>
        </p:nvSpPr>
        <p:spPr bwMode="auto">
          <a:xfrm>
            <a:off x="2503488" y="4494213"/>
            <a:ext cx="6326187" cy="735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Font typeface="Arial" charset="0"/>
              <a:buNone/>
            </a:pPr>
            <a:r>
              <a:rPr lang="fr-CH" altLang="fr-FR" sz="2800">
                <a:solidFill>
                  <a:schemeClr val="bg1"/>
                </a:solidFill>
                <a:latin typeface="Arial" charset="0"/>
              </a:rPr>
              <a:t>www.imad-ge.ch</a:t>
            </a:r>
            <a:endParaRPr lang="fr-FR" alt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51588" name="Text Box 24"/>
          <p:cNvSpPr txBox="1">
            <a:spLocks noChangeArrowheads="1"/>
          </p:cNvSpPr>
          <p:nvPr/>
        </p:nvSpPr>
        <p:spPr bwMode="auto">
          <a:xfrm>
            <a:off x="2449513" y="3941763"/>
            <a:ext cx="5291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fr-CH" altLang="fr-FR" sz="3200">
                <a:solidFill>
                  <a:schemeClr val="bg1"/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9617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E719-21AA-4D5B-94ED-666505F14ACC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416050" y="1643063"/>
            <a:ext cx="76676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fr-FR" altLang="fr-FR" sz="2800" b="1" dirty="0">
                <a:solidFill>
                  <a:srgbClr val="1464BE"/>
                </a:solidFill>
              </a:rPr>
              <a:t>La population résidante selon l’âge en </a:t>
            </a:r>
            <a:r>
              <a:rPr lang="fr-FR" altLang="fr-FR" sz="2800" b="1" dirty="0" smtClean="0">
                <a:solidFill>
                  <a:srgbClr val="1464BE"/>
                </a:solidFill>
              </a:rPr>
              <a:t>2013</a:t>
            </a:r>
            <a:endParaRPr lang="fr-FR" altLang="fr-FR" sz="2800" b="1" dirty="0">
              <a:solidFill>
                <a:srgbClr val="1464BE"/>
              </a:solidFill>
            </a:endParaRPr>
          </a:p>
        </p:txBody>
      </p:sp>
      <p:sp>
        <p:nvSpPr>
          <p:cNvPr id="115716" name="Rectangle 9"/>
          <p:cNvSpPr>
            <a:spLocks noChangeArrowheads="1"/>
          </p:cNvSpPr>
          <p:nvPr/>
        </p:nvSpPr>
        <p:spPr bwMode="auto">
          <a:xfrm>
            <a:off x="4438650" y="350838"/>
            <a:ext cx="4346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/>
            <a:r>
              <a:rPr lang="fr-FR" altLang="fr-FR" sz="2600">
                <a:solidFill>
                  <a:srgbClr val="4DA836"/>
                </a:solidFill>
              </a:rPr>
              <a:t>Genève et sa population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736092"/>
              </p:ext>
            </p:extLst>
          </p:nvPr>
        </p:nvGraphicFramePr>
        <p:xfrm>
          <a:off x="1052513" y="2406650"/>
          <a:ext cx="6538912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8" name="Feuille de calcul" r:id="rId4" imgW="11513800" imgH="5867543" progId="Excel.Sheet.12">
                  <p:link updateAutomatic="1"/>
                </p:oleObj>
              </mc:Choice>
              <mc:Fallback>
                <p:oleObj name="Feuille de calcul" r:id="rId4" imgW="11513800" imgH="58675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2513" y="2406650"/>
                        <a:ext cx="6538912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FFA5-B70B-401B-88B3-2B351FB32D17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158723" name="Rectangle 7"/>
          <p:cNvSpPr>
            <a:spLocks noChangeArrowheads="1"/>
          </p:cNvSpPr>
          <p:nvPr/>
        </p:nvSpPr>
        <p:spPr bwMode="auto">
          <a:xfrm>
            <a:off x="5767388" y="331788"/>
            <a:ext cx="29924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/>
            <a:r>
              <a:rPr lang="fr-FR" altLang="fr-FR" sz="2600">
                <a:solidFill>
                  <a:srgbClr val="4DA836"/>
                </a:solidFill>
              </a:rPr>
              <a:t>Cadre législatif</a:t>
            </a:r>
          </a:p>
        </p:txBody>
      </p:sp>
      <p:sp>
        <p:nvSpPr>
          <p:cNvPr id="158725" name="Rectangle 6"/>
          <p:cNvSpPr>
            <a:spLocks noChangeArrowheads="1"/>
          </p:cNvSpPr>
          <p:nvPr/>
        </p:nvSpPr>
        <p:spPr bwMode="auto">
          <a:xfrm>
            <a:off x="1474788" y="3068638"/>
            <a:ext cx="7086600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>
              <a:spcBef>
                <a:spcPct val="20000"/>
              </a:spcBef>
              <a:buClr>
                <a:srgbClr val="156DBD"/>
              </a:buClr>
              <a:buFont typeface="Arial" charset="0"/>
              <a:buChar char="•"/>
            </a:pPr>
            <a:r>
              <a:rPr lang="fr-CH" altLang="fr-FR" dirty="0"/>
              <a:t>établissement public autonome</a:t>
            </a:r>
          </a:p>
          <a:p>
            <a:pPr>
              <a:spcBef>
                <a:spcPct val="20000"/>
              </a:spcBef>
              <a:buClr>
                <a:srgbClr val="156DBD"/>
              </a:buClr>
              <a:buFont typeface="Arial" charset="0"/>
              <a:buChar char="•"/>
            </a:pPr>
            <a:r>
              <a:rPr lang="fr-CH" altLang="fr-FR" dirty="0"/>
              <a:t>rattaché au DEAS </a:t>
            </a:r>
            <a:endParaRPr lang="fr-FR" altLang="fr-FR" dirty="0"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156DBD"/>
              </a:buClr>
              <a:buFont typeface="Arial" charset="0"/>
              <a:buChar char="•"/>
            </a:pPr>
            <a:r>
              <a:rPr lang="fr-CH" altLang="fr-FR" dirty="0"/>
              <a:t>contrat de prestations avec l’Etat</a:t>
            </a:r>
            <a:endParaRPr lang="fr-FR" altLang="fr-FR" dirty="0"/>
          </a:p>
        </p:txBody>
      </p:sp>
      <p:sp>
        <p:nvSpPr>
          <p:cNvPr id="158726" name="Text Box 8"/>
          <p:cNvSpPr txBox="1">
            <a:spLocks noChangeArrowheads="1"/>
          </p:cNvSpPr>
          <p:nvPr/>
        </p:nvSpPr>
        <p:spPr bwMode="auto">
          <a:xfrm>
            <a:off x="1476375" y="1628775"/>
            <a:ext cx="7504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fr-CH" altLang="fr-FR" sz="2800" b="1">
                <a:solidFill>
                  <a:srgbClr val="1464BE"/>
                </a:solidFill>
              </a:rPr>
              <a:t>Département de l’emploi, des affaires sociales et de la santé (DEAS) : autorité de tutelle</a:t>
            </a:r>
            <a:endParaRPr lang="fr-FR" altLang="fr-FR" sz="2800" b="1">
              <a:solidFill>
                <a:srgbClr val="1464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F80-64C5-483F-A810-9BC286C55933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1446213" y="2219325"/>
            <a:ext cx="70866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dirty="0"/>
              <a:t>d’assurer des prestations de soins, d’aide, d’accompagnement social et de répit favorisant le maintien à domicile des personnes et préservant leur autonomie</a:t>
            </a:r>
          </a:p>
          <a:p>
            <a:pPr lvl="1"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dirty="0">
                <a:solidFill>
                  <a:srgbClr val="156DBD"/>
                </a:solidFill>
              </a:rPr>
              <a:t>dans une approche pluridisciplinaire</a:t>
            </a:r>
          </a:p>
          <a:p>
            <a:pPr lvl="1"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dirty="0">
                <a:solidFill>
                  <a:srgbClr val="156DBD"/>
                </a:solidFill>
              </a:rPr>
              <a:t>en partenariat avec les proches aidants</a:t>
            </a:r>
          </a:p>
          <a:p>
            <a:pPr lvl="1"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dirty="0">
                <a:solidFill>
                  <a:srgbClr val="156DBD"/>
                </a:solidFill>
              </a:rPr>
              <a:t>en coordination avec les autres </a:t>
            </a:r>
            <a:r>
              <a:rPr lang="fr-CH" altLang="fr-FR" dirty="0" smtClean="0">
                <a:solidFill>
                  <a:srgbClr val="156DBD"/>
                </a:solidFill>
              </a:rPr>
              <a:t>intervenants du réseau.</a:t>
            </a:r>
            <a:endParaRPr lang="fr-FR" altLang="fr-FR" dirty="0">
              <a:solidFill>
                <a:srgbClr val="156DBD"/>
              </a:solidFill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5767388" y="331788"/>
            <a:ext cx="29924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/>
            <a:r>
              <a:rPr lang="fr-FR" altLang="fr-FR" sz="2600">
                <a:solidFill>
                  <a:srgbClr val="4DA836"/>
                </a:solidFill>
              </a:rPr>
              <a:t>Mission</a:t>
            </a:r>
          </a:p>
        </p:txBody>
      </p:sp>
      <p:sp>
        <p:nvSpPr>
          <p:cNvPr id="184324" name="Rectangle 3"/>
          <p:cNvSpPr>
            <a:spLocks noChangeAspect="1" noChangeArrowheads="1"/>
          </p:cNvSpPr>
          <p:nvPr/>
        </p:nvSpPr>
        <p:spPr bwMode="auto">
          <a:xfrm>
            <a:off x="1431925" y="1628775"/>
            <a:ext cx="68373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fr-CH" altLang="fr-FR" sz="2800" b="1">
                <a:solidFill>
                  <a:srgbClr val="1464BE"/>
                </a:solidFill>
              </a:rPr>
              <a:t>imad a pour mission</a:t>
            </a:r>
            <a:endParaRPr lang="fr-FR" altLang="fr-FR" sz="2800" b="1">
              <a:solidFill>
                <a:srgbClr val="1464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BA60-C1E8-4F1E-9EF6-CE346DC6A03C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439628" y="1628800"/>
            <a:ext cx="72294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marL="0" indent="0"/>
            <a:r>
              <a:rPr lang="fr-FR" altLang="fr-FR" sz="2800" b="1" dirty="0">
                <a:solidFill>
                  <a:srgbClr val="1464BE"/>
                </a:solidFill>
                <a:cs typeface="Arial" charset="0"/>
              </a:rPr>
              <a:t>Quatre grandes catégories de prestations reconnues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467153" y="2695472"/>
            <a:ext cx="722947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>
              <a:buClr>
                <a:srgbClr val="156DBD"/>
              </a:buClr>
              <a:buFont typeface="Arial" charset="0"/>
              <a:buChar char="•"/>
            </a:pPr>
            <a:r>
              <a:rPr lang="fr-FR" altLang="fr-FR" sz="2200" dirty="0"/>
              <a:t>les prestations de base liées au maintien à domicile (soins infirmiers, aide pratique, </a:t>
            </a:r>
            <a:r>
              <a:rPr lang="fr-FR" altLang="fr-FR" sz="2200" dirty="0" smtClean="0"/>
              <a:t>UATR, </a:t>
            </a:r>
            <a:r>
              <a:rPr lang="fr-FR" altLang="fr-FR" sz="2200" dirty="0"/>
              <a:t>ergothérapie, repas et sécurité à domicile, HAD, etc.)</a:t>
            </a:r>
          </a:p>
          <a:p>
            <a:pPr>
              <a:buClr>
                <a:srgbClr val="156DBD"/>
              </a:buClr>
              <a:buFont typeface="Arial" charset="0"/>
              <a:buChar char="•"/>
            </a:pPr>
            <a:r>
              <a:rPr lang="fr-FR" altLang="fr-FR" sz="2200" dirty="0"/>
              <a:t>les prestations d’intérêt général (IEPA, </a:t>
            </a:r>
            <a:r>
              <a:rPr lang="fr-FR" altLang="fr-FR" sz="2200" dirty="0" smtClean="0"/>
              <a:t>UMUS, </a:t>
            </a:r>
            <a:r>
              <a:rPr lang="fr-FR" altLang="fr-FR" sz="2200" dirty="0"/>
              <a:t>LAD, SMI, etc.)</a:t>
            </a:r>
          </a:p>
          <a:p>
            <a:pPr>
              <a:buClr>
                <a:srgbClr val="156DBD"/>
              </a:buClr>
              <a:buFont typeface="Arial" charset="0"/>
              <a:buChar char="•"/>
            </a:pPr>
            <a:r>
              <a:rPr lang="fr-FR" altLang="fr-FR" sz="2200" dirty="0"/>
              <a:t>les prestations de formation (formation continue, ASSC, réinsertion, etc.)</a:t>
            </a:r>
          </a:p>
          <a:p>
            <a:pPr>
              <a:buClr>
                <a:srgbClr val="156DBD"/>
              </a:buClr>
              <a:buFont typeface="Arial" charset="0"/>
              <a:buChar char="•"/>
            </a:pPr>
            <a:r>
              <a:rPr lang="fr-FR" altLang="fr-FR" sz="2200" dirty="0"/>
              <a:t>les prestations liées à la mise en œuvre de politiques sociales (tarification selon le revenu minimum déterminant, etc.).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4860033" y="361950"/>
            <a:ext cx="391566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/>
            <a:r>
              <a:rPr lang="fr-CH" altLang="fr-FR" sz="2600" dirty="0" smtClean="0">
                <a:solidFill>
                  <a:srgbClr val="4DA836"/>
                </a:solidFill>
                <a:cs typeface="Arial" charset="0"/>
              </a:rPr>
              <a:t>Contrat de prestations avec l’Etat (2012-2015)</a:t>
            </a:r>
            <a:endParaRPr lang="fr-FR" altLang="fr-FR" sz="2600" dirty="0">
              <a:solidFill>
                <a:srgbClr val="4DA83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39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0340-77E9-45A7-BA6A-EA12273F4B2F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-42863" y="1069975"/>
            <a:ext cx="9396413" cy="535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eaLnBrk="1" hangingPunct="1"/>
            <a:endParaRPr lang="fr-CH" altLang="fr-FR" sz="2000"/>
          </a:p>
        </p:txBody>
      </p:sp>
      <p:sp>
        <p:nvSpPr>
          <p:cNvPr id="189443" name="Text Box 5"/>
          <p:cNvSpPr txBox="1">
            <a:spLocks noChangeArrowheads="1"/>
          </p:cNvSpPr>
          <p:nvPr/>
        </p:nvSpPr>
        <p:spPr bwMode="auto">
          <a:xfrm>
            <a:off x="2987675" y="333375"/>
            <a:ext cx="576897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/>
            <a:r>
              <a:rPr lang="fr-CH" altLang="fr-FR" sz="2600">
                <a:solidFill>
                  <a:srgbClr val="4DA836"/>
                </a:solidFill>
              </a:rPr>
              <a:t>Sites dans le canton de Genève</a:t>
            </a:r>
            <a:endParaRPr lang="fr-FR" altLang="fr-FR" sz="2600">
              <a:solidFill>
                <a:srgbClr val="4DA836"/>
              </a:solidFill>
            </a:endParaRPr>
          </a:p>
        </p:txBody>
      </p:sp>
      <p:pic>
        <p:nvPicPr>
          <p:cNvPr id="189444" name="Picture 4" descr="Carte_2012_finalepa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068388"/>
            <a:ext cx="6876077" cy="51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Espace réservé du texte 5"/>
          <p:cNvSpPr>
            <a:spLocks/>
          </p:cNvSpPr>
          <p:nvPr/>
        </p:nvSpPr>
        <p:spPr bwMode="auto">
          <a:xfrm>
            <a:off x="4741863" y="4076700"/>
            <a:ext cx="422275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marL="176213" indent="-176213" algn="r"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sz="2200" dirty="0"/>
              <a:t>4 centres (CMD) </a:t>
            </a:r>
          </a:p>
          <a:p>
            <a:pPr marL="176213" indent="-176213" algn="r"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sz="2200" dirty="0"/>
              <a:t>24 antennes (AMD) </a:t>
            </a:r>
          </a:p>
          <a:p>
            <a:pPr marL="176213" indent="-176213" algn="r"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sz="2200" dirty="0" smtClean="0"/>
              <a:t>38 </a:t>
            </a:r>
            <a:r>
              <a:rPr lang="fr-CH" altLang="fr-FR" sz="2200" dirty="0"/>
              <a:t>équipes (EMD)</a:t>
            </a:r>
          </a:p>
          <a:p>
            <a:pPr marL="176213" indent="-176213" algn="r"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sz="2200" dirty="0"/>
              <a:t>20 immeubles (IEPA)</a:t>
            </a:r>
          </a:p>
          <a:p>
            <a:pPr marL="176213" indent="-176213" algn="r"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sz="2200" dirty="0"/>
              <a:t>2 unités d’accueil </a:t>
            </a:r>
            <a:br>
              <a:rPr lang="fr-CH" altLang="fr-FR" sz="2200" dirty="0"/>
            </a:br>
            <a:r>
              <a:rPr lang="fr-CH" altLang="fr-FR" sz="2200" dirty="0"/>
              <a:t>temporaires de répit </a:t>
            </a:r>
            <a:r>
              <a:rPr lang="fr-CH" altLang="fr-FR" sz="2200" dirty="0" smtClean="0"/>
              <a:t>(UATR)</a:t>
            </a:r>
            <a:endParaRPr lang="fr-FR" altLang="fr-FR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14127-3843-4EA0-8958-0FBC258F3412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195586" name="Text Box 3"/>
          <p:cNvSpPr txBox="1">
            <a:spLocks noChangeArrowheads="1"/>
          </p:cNvSpPr>
          <p:nvPr/>
        </p:nvSpPr>
        <p:spPr bwMode="auto">
          <a:xfrm>
            <a:off x="5511800" y="347663"/>
            <a:ext cx="33083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/>
            <a:r>
              <a:rPr lang="fr-CH" altLang="fr-FR" sz="2600">
                <a:solidFill>
                  <a:srgbClr val="4DA836"/>
                </a:solidFill>
              </a:rPr>
              <a:t>Horaires</a:t>
            </a:r>
            <a:endParaRPr lang="fr-FR" altLang="fr-FR" sz="2600">
              <a:solidFill>
                <a:srgbClr val="4DA836"/>
              </a:solidFill>
            </a:endParaRPr>
          </a:p>
        </p:txBody>
      </p:sp>
      <p:sp>
        <p:nvSpPr>
          <p:cNvPr id="195587" name="Rectangle 4"/>
          <p:cNvSpPr>
            <a:spLocks noChangeArrowheads="1"/>
          </p:cNvSpPr>
          <p:nvPr/>
        </p:nvSpPr>
        <p:spPr bwMode="auto">
          <a:xfrm>
            <a:off x="1423988" y="2205038"/>
            <a:ext cx="6892428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FR" altLang="fr-FR" dirty="0"/>
              <a:t>réponse téléphonique </a:t>
            </a:r>
            <a:r>
              <a:rPr lang="fr-FR" altLang="fr-FR" dirty="0">
                <a:solidFill>
                  <a:srgbClr val="156DBD"/>
                </a:solidFill>
              </a:rPr>
              <a:t>24 h/24, 7 jours/7</a:t>
            </a:r>
          </a:p>
          <a:p>
            <a:pPr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FR" altLang="fr-FR" dirty="0"/>
              <a:t>soins de </a:t>
            </a:r>
            <a:r>
              <a:rPr lang="fr-FR" altLang="fr-FR" dirty="0">
                <a:solidFill>
                  <a:srgbClr val="156DBD"/>
                </a:solidFill>
              </a:rPr>
              <a:t>7h à 21h</a:t>
            </a:r>
            <a:r>
              <a:rPr lang="fr-FR" altLang="fr-FR" dirty="0"/>
              <a:t> dans les équipes + soins HAD </a:t>
            </a:r>
            <a:r>
              <a:rPr lang="fr-FR" altLang="fr-FR" dirty="0">
                <a:solidFill>
                  <a:srgbClr val="156DBD"/>
                </a:solidFill>
              </a:rPr>
              <a:t>24 h/24</a:t>
            </a:r>
            <a:r>
              <a:rPr lang="fr-FR" altLang="fr-FR" dirty="0"/>
              <a:t> et en </a:t>
            </a:r>
            <a:r>
              <a:rPr lang="fr-FR" altLang="fr-FR" dirty="0" smtClean="0"/>
              <a:t>UATR</a:t>
            </a:r>
            <a:endParaRPr lang="fr-FR" altLang="fr-FR" dirty="0"/>
          </a:p>
          <a:p>
            <a:pPr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FR" altLang="fr-FR" dirty="0"/>
              <a:t>aide pratique de </a:t>
            </a:r>
            <a:r>
              <a:rPr lang="fr-FR" altLang="fr-FR" dirty="0">
                <a:solidFill>
                  <a:srgbClr val="156DBD"/>
                </a:solidFill>
              </a:rPr>
              <a:t>8h à 18h</a:t>
            </a:r>
            <a:r>
              <a:rPr lang="fr-FR" altLang="fr-FR" dirty="0"/>
              <a:t> dans les équipes</a:t>
            </a:r>
          </a:p>
          <a:p>
            <a:pPr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FR" altLang="fr-FR" dirty="0"/>
              <a:t>encadrement dans les immeubles </a:t>
            </a:r>
            <a:r>
              <a:rPr lang="fr-FR" altLang="fr-FR" dirty="0">
                <a:solidFill>
                  <a:srgbClr val="156DBD"/>
                </a:solidFill>
              </a:rPr>
              <a:t>de jour</a:t>
            </a:r>
            <a:r>
              <a:rPr lang="fr-FR" altLang="fr-FR" dirty="0"/>
              <a:t> + permanence </a:t>
            </a:r>
            <a:r>
              <a:rPr lang="fr-FR" altLang="fr-FR" dirty="0">
                <a:solidFill>
                  <a:srgbClr val="156DBD"/>
                </a:solidFill>
              </a:rPr>
              <a:t>nocturne</a:t>
            </a:r>
          </a:p>
          <a:p>
            <a:pPr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FR" altLang="fr-FR" dirty="0"/>
              <a:t>UMUS du lundi au vendredi de </a:t>
            </a:r>
            <a:r>
              <a:rPr lang="fr-FR" altLang="fr-FR" dirty="0">
                <a:solidFill>
                  <a:srgbClr val="156DBD"/>
                </a:solidFill>
              </a:rPr>
              <a:t>17h à </a:t>
            </a:r>
            <a:r>
              <a:rPr lang="fr-FR" altLang="fr-FR" dirty="0" smtClean="0">
                <a:solidFill>
                  <a:srgbClr val="156DBD"/>
                </a:solidFill>
              </a:rPr>
              <a:t>8h </a:t>
            </a:r>
            <a:r>
              <a:rPr lang="fr-FR" altLang="fr-FR" dirty="0">
                <a:solidFill>
                  <a:srgbClr val="156DBD"/>
                </a:solidFill>
              </a:rPr>
              <a:t>– </a:t>
            </a:r>
            <a:r>
              <a:rPr lang="fr-FR" altLang="fr-FR" dirty="0" smtClean="0">
                <a:solidFill>
                  <a:srgbClr val="156DBD"/>
                </a:solidFill>
              </a:rPr>
              <a:t/>
            </a:r>
            <a:br>
              <a:rPr lang="fr-FR" altLang="fr-FR" dirty="0" smtClean="0">
                <a:solidFill>
                  <a:srgbClr val="156DBD"/>
                </a:solidFill>
              </a:rPr>
            </a:br>
            <a:r>
              <a:rPr lang="fr-FR" altLang="fr-FR" dirty="0" smtClean="0">
                <a:solidFill>
                  <a:srgbClr val="156DBD"/>
                </a:solidFill>
              </a:rPr>
              <a:t>24 </a:t>
            </a:r>
            <a:r>
              <a:rPr lang="fr-FR" altLang="fr-FR" dirty="0">
                <a:solidFill>
                  <a:srgbClr val="156DBD"/>
                </a:solidFill>
              </a:rPr>
              <a:t>h/24</a:t>
            </a:r>
            <a:r>
              <a:rPr lang="fr-FR" altLang="fr-FR" dirty="0"/>
              <a:t> les week-ends et jours fériés</a:t>
            </a:r>
          </a:p>
        </p:txBody>
      </p:sp>
      <p:sp>
        <p:nvSpPr>
          <p:cNvPr id="195588" name="Rectangle 5"/>
          <p:cNvSpPr>
            <a:spLocks noChangeArrowheads="1"/>
          </p:cNvSpPr>
          <p:nvPr/>
        </p:nvSpPr>
        <p:spPr bwMode="auto">
          <a:xfrm>
            <a:off x="1428750" y="1625600"/>
            <a:ext cx="6542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fr-CH" altLang="fr-FR" sz="2800" b="1">
                <a:solidFill>
                  <a:srgbClr val="1464BE"/>
                </a:solidFill>
              </a:rPr>
              <a:t>La prise en charge</a:t>
            </a:r>
            <a:endParaRPr lang="fr-FR" altLang="fr-FR" sz="2800" b="1">
              <a:solidFill>
                <a:srgbClr val="1464B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A1E05-B4CA-404A-8BD6-7FBCA3B4FD86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226306" name="Rectangle 3"/>
          <p:cNvSpPr>
            <a:spLocks noChangeArrowheads="1"/>
          </p:cNvSpPr>
          <p:nvPr/>
        </p:nvSpPr>
        <p:spPr bwMode="auto">
          <a:xfrm>
            <a:off x="1258888" y="3860800"/>
            <a:ext cx="2419350" cy="1982788"/>
          </a:xfrm>
          <a:prstGeom prst="rect">
            <a:avLst/>
          </a:prstGeom>
          <a:solidFill>
            <a:srgbClr val="AAE0CF">
              <a:alpha val="50195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sz="2200" dirty="0"/>
              <a:t>repas</a:t>
            </a:r>
          </a:p>
          <a:p>
            <a:pPr>
              <a:lnSpc>
                <a:spcPct val="110000"/>
              </a:lnSpc>
            </a:pPr>
            <a:r>
              <a:rPr lang="fr-FR" altLang="fr-FR" sz="2600" dirty="0" smtClean="0"/>
              <a:t>4’148</a:t>
            </a:r>
            <a:r>
              <a:rPr lang="fr-FR" altLang="fr-FR" dirty="0" smtClean="0"/>
              <a:t> </a:t>
            </a:r>
            <a:r>
              <a:rPr lang="fr-FR" altLang="fr-FR" sz="2200" dirty="0"/>
              <a:t>clients</a:t>
            </a:r>
          </a:p>
        </p:txBody>
      </p:sp>
      <p:sp>
        <p:nvSpPr>
          <p:cNvPr id="226307" name="Rectangle 4"/>
          <p:cNvSpPr>
            <a:spLocks noChangeArrowheads="1"/>
          </p:cNvSpPr>
          <p:nvPr/>
        </p:nvSpPr>
        <p:spPr bwMode="auto">
          <a:xfrm>
            <a:off x="3721100" y="3860800"/>
            <a:ext cx="2419350" cy="1982788"/>
          </a:xfrm>
          <a:prstGeom prst="rect">
            <a:avLst/>
          </a:prstGeom>
          <a:solidFill>
            <a:srgbClr val="156DBD">
              <a:alpha val="3215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b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fr-FR" altLang="fr-FR" sz="2200" dirty="0"/>
              <a:t>sécurité</a:t>
            </a:r>
          </a:p>
          <a:p>
            <a:pPr algn="ctr">
              <a:lnSpc>
                <a:spcPct val="110000"/>
              </a:lnSpc>
            </a:pPr>
            <a:r>
              <a:rPr lang="fr-FR" altLang="fr-FR" sz="2600" dirty="0" smtClean="0"/>
              <a:t>4’038</a:t>
            </a:r>
            <a:r>
              <a:rPr lang="fr-FR" altLang="fr-FR" sz="2200" dirty="0" smtClean="0"/>
              <a:t> </a:t>
            </a:r>
            <a:r>
              <a:rPr lang="fr-FR" altLang="fr-FR" sz="2200" dirty="0"/>
              <a:t>abonnés</a:t>
            </a:r>
          </a:p>
        </p:txBody>
      </p:sp>
      <p:sp>
        <p:nvSpPr>
          <p:cNvPr id="226308" name="Rectangle 5"/>
          <p:cNvSpPr>
            <a:spLocks noChangeArrowheads="1"/>
          </p:cNvSpPr>
          <p:nvPr/>
        </p:nvSpPr>
        <p:spPr bwMode="auto">
          <a:xfrm>
            <a:off x="6196013" y="3860800"/>
            <a:ext cx="2419350" cy="1982788"/>
          </a:xfrm>
          <a:prstGeom prst="rect">
            <a:avLst/>
          </a:prstGeom>
          <a:solidFill>
            <a:srgbClr val="1F497D">
              <a:alpha val="16078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b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r-FR" altLang="fr-FR" sz="2200" dirty="0"/>
              <a:t>IEPA</a:t>
            </a:r>
            <a:r>
              <a:rPr lang="fr-FR" altLang="fr-FR" sz="2000" dirty="0"/>
              <a:t/>
            </a:r>
            <a:br>
              <a:rPr lang="fr-FR" altLang="fr-FR" sz="2000" dirty="0"/>
            </a:br>
            <a:r>
              <a:rPr lang="fr-FR" altLang="fr-FR" sz="2600" dirty="0" smtClean="0"/>
              <a:t>1’264</a:t>
            </a:r>
            <a:r>
              <a:rPr lang="fr-FR" altLang="fr-FR" sz="2800" dirty="0" smtClean="0"/>
              <a:t> </a:t>
            </a:r>
            <a:r>
              <a:rPr lang="fr-FR" altLang="fr-FR" sz="2200" dirty="0"/>
              <a:t>locataires</a:t>
            </a:r>
          </a:p>
        </p:txBody>
      </p:sp>
      <p:sp>
        <p:nvSpPr>
          <p:cNvPr id="226309" name="Rectangle 6"/>
          <p:cNvSpPr>
            <a:spLocks noChangeArrowheads="1"/>
          </p:cNvSpPr>
          <p:nvPr/>
        </p:nvSpPr>
        <p:spPr bwMode="auto">
          <a:xfrm>
            <a:off x="1258888" y="5661025"/>
            <a:ext cx="73548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56DBD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/>
            <a:r>
              <a:rPr lang="fr-FR" altLang="fr-FR" sz="3000">
                <a:solidFill>
                  <a:srgbClr val="156DBD"/>
                </a:solidFill>
              </a:rPr>
              <a:t>5’000</a:t>
            </a:r>
            <a:r>
              <a:rPr lang="fr-FR" altLang="fr-FR" sz="4400">
                <a:solidFill>
                  <a:srgbClr val="156DBD"/>
                </a:solidFill>
              </a:rPr>
              <a:t> </a:t>
            </a:r>
            <a:r>
              <a:rPr lang="fr-FR" altLang="fr-FR">
                <a:solidFill>
                  <a:srgbClr val="156DBD"/>
                </a:solidFill>
              </a:rPr>
              <a:t>prestations</a:t>
            </a:r>
            <a:r>
              <a:rPr lang="fr-FR" altLang="fr-FR" sz="2000">
                <a:solidFill>
                  <a:srgbClr val="156DBD"/>
                </a:solidFill>
              </a:rPr>
              <a:t> </a:t>
            </a:r>
            <a:r>
              <a:rPr lang="fr-FR" altLang="fr-FR">
                <a:solidFill>
                  <a:srgbClr val="156DBD"/>
                </a:solidFill>
              </a:rPr>
              <a:t>par</a:t>
            </a:r>
            <a:r>
              <a:rPr lang="fr-FR" altLang="fr-FR" sz="2000">
                <a:solidFill>
                  <a:srgbClr val="156DBD"/>
                </a:solidFill>
              </a:rPr>
              <a:t> </a:t>
            </a:r>
            <a:r>
              <a:rPr lang="fr-FR" altLang="fr-FR">
                <a:solidFill>
                  <a:srgbClr val="156DBD"/>
                </a:solidFill>
              </a:rPr>
              <a:t>jour en moyenne</a:t>
            </a:r>
          </a:p>
        </p:txBody>
      </p:sp>
      <p:sp>
        <p:nvSpPr>
          <p:cNvPr id="226310" name="Rectangle 7"/>
          <p:cNvSpPr>
            <a:spLocks noChangeArrowheads="1"/>
          </p:cNvSpPr>
          <p:nvPr/>
        </p:nvSpPr>
        <p:spPr bwMode="auto">
          <a:xfrm>
            <a:off x="1258888" y="1349375"/>
            <a:ext cx="2419350" cy="2008188"/>
          </a:xfrm>
          <a:prstGeom prst="rect">
            <a:avLst/>
          </a:prstGeom>
          <a:solidFill>
            <a:srgbClr val="AAE0CF">
              <a:alpha val="29019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sz="2200" dirty="0"/>
              <a:t>soins infirmiers</a:t>
            </a:r>
            <a:r>
              <a:rPr lang="fr-FR" altLang="fr-FR" dirty="0"/>
              <a:t> 	</a:t>
            </a:r>
          </a:p>
          <a:p>
            <a:pPr>
              <a:lnSpc>
                <a:spcPct val="110000"/>
              </a:lnSpc>
            </a:pPr>
            <a:r>
              <a:rPr lang="fr-FR" altLang="fr-FR" sz="2600" dirty="0" smtClean="0"/>
              <a:t>10’432</a:t>
            </a:r>
            <a:r>
              <a:rPr lang="fr-FR" altLang="fr-FR" dirty="0" smtClean="0"/>
              <a:t> </a:t>
            </a:r>
            <a:r>
              <a:rPr lang="fr-FR" altLang="fr-FR" sz="2200" dirty="0"/>
              <a:t>clients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fr-CH" altLang="fr-FR" sz="2200" dirty="0"/>
              <a:t>soins de base</a:t>
            </a:r>
            <a:br>
              <a:rPr lang="fr-CH" altLang="fr-FR" sz="2200" dirty="0"/>
            </a:br>
            <a:r>
              <a:rPr lang="fr-CH" altLang="fr-FR" sz="2600" dirty="0" smtClean="0"/>
              <a:t>5’523</a:t>
            </a:r>
            <a:r>
              <a:rPr lang="fr-CH" altLang="fr-FR" sz="2800" dirty="0" smtClean="0"/>
              <a:t> </a:t>
            </a:r>
            <a:r>
              <a:rPr lang="fr-CH" altLang="fr-FR" sz="2200" dirty="0"/>
              <a:t>clients</a:t>
            </a:r>
            <a:endParaRPr lang="fr-FR" altLang="fr-FR" sz="2200" dirty="0"/>
          </a:p>
        </p:txBody>
      </p:sp>
      <p:sp>
        <p:nvSpPr>
          <p:cNvPr id="226311" name="Rectangle 8"/>
          <p:cNvSpPr>
            <a:spLocks noChangeArrowheads="1"/>
          </p:cNvSpPr>
          <p:nvPr/>
        </p:nvSpPr>
        <p:spPr bwMode="auto">
          <a:xfrm>
            <a:off x="3721100" y="1349375"/>
            <a:ext cx="2419350" cy="2008188"/>
          </a:xfrm>
          <a:prstGeom prst="rect">
            <a:avLst/>
          </a:prstGeom>
          <a:solidFill>
            <a:srgbClr val="D3E7F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fr-FR" altLang="fr-FR" sz="2200" dirty="0"/>
              <a:t>aide</a:t>
            </a:r>
          </a:p>
          <a:p>
            <a:pPr algn="ctr">
              <a:lnSpc>
                <a:spcPct val="110000"/>
              </a:lnSpc>
            </a:pPr>
            <a:r>
              <a:rPr lang="fr-FR" altLang="fr-FR" sz="2600" dirty="0" smtClean="0"/>
              <a:t>7’648</a:t>
            </a:r>
            <a:r>
              <a:rPr lang="fr-FR" altLang="fr-FR" sz="2800" dirty="0" smtClean="0"/>
              <a:t> </a:t>
            </a:r>
            <a:r>
              <a:rPr lang="fr-FR" altLang="fr-FR" sz="2200" dirty="0"/>
              <a:t>clients</a:t>
            </a:r>
          </a:p>
          <a:p>
            <a:pPr algn="ctr">
              <a:lnSpc>
                <a:spcPct val="110000"/>
              </a:lnSpc>
            </a:pPr>
            <a:endParaRPr lang="fr-FR" altLang="fr-FR" dirty="0"/>
          </a:p>
        </p:txBody>
      </p:sp>
      <p:sp>
        <p:nvSpPr>
          <p:cNvPr id="226312" name="Rectangle 12"/>
          <p:cNvSpPr>
            <a:spLocks noChangeArrowheads="1"/>
          </p:cNvSpPr>
          <p:nvPr/>
        </p:nvSpPr>
        <p:spPr bwMode="auto">
          <a:xfrm>
            <a:off x="6184900" y="1349375"/>
            <a:ext cx="2419350" cy="2008188"/>
          </a:xfrm>
          <a:prstGeom prst="rect">
            <a:avLst/>
          </a:prstGeom>
          <a:solidFill>
            <a:srgbClr val="156DBD">
              <a:alpha val="14902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r-FR" altLang="fr-FR" sz="2200" dirty="0"/>
              <a:t>ergothérapie</a:t>
            </a:r>
          </a:p>
          <a:p>
            <a:pPr algn="r">
              <a:lnSpc>
                <a:spcPct val="110000"/>
              </a:lnSpc>
            </a:pPr>
            <a:r>
              <a:rPr lang="fr-FR" altLang="fr-FR" sz="2600" dirty="0" smtClean="0"/>
              <a:t>1’474</a:t>
            </a:r>
            <a:r>
              <a:rPr lang="fr-FR" altLang="fr-FR" sz="2800" dirty="0" smtClean="0"/>
              <a:t> </a:t>
            </a:r>
            <a:r>
              <a:rPr lang="fr-FR" altLang="fr-FR" sz="2200" dirty="0"/>
              <a:t>clients</a:t>
            </a:r>
          </a:p>
          <a:p>
            <a:pPr algn="r">
              <a:lnSpc>
                <a:spcPct val="110000"/>
              </a:lnSpc>
            </a:pPr>
            <a:endParaRPr lang="fr-FR" altLang="fr-FR" sz="2200" dirty="0"/>
          </a:p>
        </p:txBody>
      </p:sp>
      <p:sp>
        <p:nvSpPr>
          <p:cNvPr id="226313" name="Rectangle 13"/>
          <p:cNvSpPr>
            <a:spLocks noChangeArrowheads="1"/>
          </p:cNvSpPr>
          <p:nvPr/>
        </p:nvSpPr>
        <p:spPr bwMode="auto">
          <a:xfrm>
            <a:off x="1258888" y="3187700"/>
            <a:ext cx="7356475" cy="889000"/>
          </a:xfrm>
          <a:prstGeom prst="rect">
            <a:avLst/>
          </a:prstGeom>
          <a:solidFill>
            <a:srgbClr val="156DBD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fr-FR" altLang="fr-FR" sz="3000" dirty="0" smtClean="0">
                <a:solidFill>
                  <a:schemeClr val="bg1"/>
                </a:solidFill>
              </a:rPr>
              <a:t>16’502</a:t>
            </a:r>
            <a:r>
              <a:rPr lang="fr-FR" altLang="fr-FR" sz="4400" dirty="0" smtClean="0">
                <a:solidFill>
                  <a:schemeClr val="bg1"/>
                </a:solidFill>
              </a:rPr>
              <a:t> </a:t>
            </a:r>
            <a:r>
              <a:rPr lang="fr-FR" altLang="fr-FR" dirty="0">
                <a:solidFill>
                  <a:schemeClr val="bg1"/>
                </a:solidFill>
              </a:rPr>
              <a:t>clients au total</a:t>
            </a:r>
            <a:endParaRPr lang="fr-FR" altLang="fr-FR" sz="2000" dirty="0">
              <a:solidFill>
                <a:schemeClr val="bg1"/>
              </a:solidFill>
            </a:endParaRPr>
          </a:p>
        </p:txBody>
      </p:sp>
      <p:sp>
        <p:nvSpPr>
          <p:cNvPr id="226314" name="Rectangle 14"/>
          <p:cNvSpPr>
            <a:spLocks noChangeArrowheads="1"/>
          </p:cNvSpPr>
          <p:nvPr/>
        </p:nvSpPr>
        <p:spPr bwMode="auto">
          <a:xfrm>
            <a:off x="5767388" y="376238"/>
            <a:ext cx="3021012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/>
            <a:r>
              <a:rPr lang="fr-CH" altLang="fr-FR" sz="2600" dirty="0">
                <a:solidFill>
                  <a:srgbClr val="4DA836"/>
                </a:solidFill>
              </a:rPr>
              <a:t>Chiffres-clés </a:t>
            </a:r>
            <a:r>
              <a:rPr lang="fr-CH" altLang="fr-FR" sz="2600" dirty="0" smtClean="0">
                <a:solidFill>
                  <a:srgbClr val="4DA836"/>
                </a:solidFill>
              </a:rPr>
              <a:t>2013</a:t>
            </a:r>
            <a:endParaRPr lang="fr-FR" altLang="fr-FR" sz="2600" dirty="0">
              <a:solidFill>
                <a:srgbClr val="4DA83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43" y="1294884"/>
            <a:ext cx="5249158" cy="3689866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E326F-CFB7-4C41-9701-4E408E766819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228354" name="Rectangle 3"/>
          <p:cNvSpPr>
            <a:spLocks noChangeArrowheads="1"/>
          </p:cNvSpPr>
          <p:nvPr/>
        </p:nvSpPr>
        <p:spPr bwMode="auto">
          <a:xfrm>
            <a:off x="5767388" y="376238"/>
            <a:ext cx="3021012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/>
            <a:r>
              <a:rPr lang="fr-CH" altLang="fr-FR" sz="2600" dirty="0">
                <a:solidFill>
                  <a:srgbClr val="4DA836"/>
                </a:solidFill>
              </a:rPr>
              <a:t>Chiffres-clés </a:t>
            </a:r>
            <a:r>
              <a:rPr lang="fr-CH" altLang="fr-FR" sz="2600" dirty="0" smtClean="0">
                <a:solidFill>
                  <a:srgbClr val="4DA836"/>
                </a:solidFill>
              </a:rPr>
              <a:t>2013</a:t>
            </a:r>
            <a:endParaRPr lang="fr-FR" altLang="fr-FR" sz="2600" dirty="0">
              <a:solidFill>
                <a:srgbClr val="4DA836"/>
              </a:solidFill>
            </a:endParaRPr>
          </a:p>
        </p:txBody>
      </p:sp>
      <p:sp>
        <p:nvSpPr>
          <p:cNvPr id="228355" name="Text Box 4"/>
          <p:cNvSpPr txBox="1">
            <a:spLocks noChangeArrowheads="1"/>
          </p:cNvSpPr>
          <p:nvPr/>
        </p:nvSpPr>
        <p:spPr bwMode="auto">
          <a:xfrm>
            <a:off x="1463358" y="2217738"/>
            <a:ext cx="7383462" cy="27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dirty="0" smtClean="0"/>
              <a:t>548’000 </a:t>
            </a:r>
            <a:r>
              <a:rPr lang="fr-CH" altLang="fr-FR" dirty="0"/>
              <a:t>heures de soins </a:t>
            </a:r>
          </a:p>
          <a:p>
            <a:pPr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dirty="0" smtClean="0"/>
              <a:t>7’800 </a:t>
            </a:r>
            <a:r>
              <a:rPr lang="fr-CH" altLang="fr-FR" dirty="0"/>
              <a:t>heures d’ergothérapie</a:t>
            </a:r>
          </a:p>
          <a:p>
            <a:pPr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dirty="0" smtClean="0"/>
              <a:t>390’000 </a:t>
            </a:r>
            <a:r>
              <a:rPr lang="fr-CH" altLang="fr-FR" dirty="0"/>
              <a:t>heures d’aide</a:t>
            </a:r>
          </a:p>
          <a:p>
            <a:pPr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dirty="0" smtClean="0"/>
              <a:t>419’000 </a:t>
            </a:r>
            <a:r>
              <a:rPr lang="fr-CH" altLang="fr-FR" dirty="0"/>
              <a:t>repas livrés</a:t>
            </a:r>
          </a:p>
          <a:p>
            <a:pPr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dirty="0" smtClean="0"/>
              <a:t>31’000 </a:t>
            </a:r>
            <a:r>
              <a:rPr lang="fr-CH" altLang="fr-FR" dirty="0"/>
              <a:t>repas salle à manger</a:t>
            </a:r>
          </a:p>
          <a:p>
            <a:pPr>
              <a:spcBef>
                <a:spcPct val="20000"/>
              </a:spcBef>
              <a:buClr>
                <a:srgbClr val="006DC8"/>
              </a:buClr>
              <a:buFont typeface="Arial" charset="0"/>
              <a:buChar char="•"/>
            </a:pPr>
            <a:r>
              <a:rPr lang="fr-CH" altLang="fr-FR" dirty="0"/>
              <a:t>4’000 clients sécurité à </a:t>
            </a:r>
            <a:r>
              <a:rPr lang="fr-CH" altLang="fr-FR" dirty="0" smtClean="0"/>
              <a:t>domicile</a:t>
            </a:r>
            <a:endParaRPr lang="fr-FR" altLang="fr-FR" dirty="0"/>
          </a:p>
        </p:txBody>
      </p:sp>
      <p:sp>
        <p:nvSpPr>
          <p:cNvPr id="228356" name="Rectangle 7"/>
          <p:cNvSpPr>
            <a:spLocks noChangeArrowheads="1"/>
          </p:cNvSpPr>
          <p:nvPr/>
        </p:nvSpPr>
        <p:spPr bwMode="auto">
          <a:xfrm>
            <a:off x="1443038" y="1625600"/>
            <a:ext cx="7180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fr-FR" altLang="fr-FR" sz="2800" b="1">
                <a:solidFill>
                  <a:srgbClr val="1464BE"/>
                </a:solidFill>
              </a:rPr>
              <a:t>Les prestations</a:t>
            </a:r>
          </a:p>
        </p:txBody>
      </p:sp>
      <p:sp>
        <p:nvSpPr>
          <p:cNvPr id="228357" name="Text Box 4"/>
          <p:cNvSpPr txBox="1">
            <a:spLocks noChangeArrowheads="1"/>
          </p:cNvSpPr>
          <p:nvPr/>
        </p:nvSpPr>
        <p:spPr bwMode="auto">
          <a:xfrm>
            <a:off x="6581775" y="6518275"/>
            <a:ext cx="1878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0" indent="-9525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r" defTabSz="914400"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  <a:latin typeface="Arial Narrow" pitchFamily="34" charset="0"/>
              </a:rPr>
              <a:t>Chiffres arrondis</a:t>
            </a:r>
            <a:endParaRPr lang="fr-FR" altLang="fr-FR" sz="35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ad - contenu">
  <a:themeElements>
    <a:clrScheme name="imad - contenu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d - contenu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-0011 imad_template_5">
  <a:themeElements>
    <a:clrScheme name="IM-0011 imad_template_5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-0011 imad_template_5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mad_new_pp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imad_new_ppt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imad_new_ppt</Template>
  <TotalTime>1714</TotalTime>
  <Words>713</Words>
  <Application>Microsoft Office PowerPoint</Application>
  <PresentationFormat>Affichage à l'écran (4:3)</PresentationFormat>
  <Paragraphs>133</Paragraphs>
  <Slides>15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Liaisons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imad - contenu</vt:lpstr>
      <vt:lpstr>IM-0011 imad_template_5</vt:lpstr>
      <vt:lpstr>1_imad_new_ppt</vt:lpstr>
      <vt:lpstr>\\VSNWCL1-VOL2\VOL2\DATA\ZCCC\SEC1_CCC\SG\Communication\communication_institutionnelle\Présentations\Presentations_imad\2014\Statistique 2013 Tableaux clientèle COMM_EF.xlsx!2011-13 population![Statistique 2013 Tableaux clientèle COMM_EF.xlsx]2011-13 population Graphique 5</vt:lpstr>
      <vt:lpstr>\\VSNWCL1-VOL2\VOL2\DATA\ZCCC\SEC1_CCC\SG\Communication\communication_institutionnelle\Présentations\Presentations_imad\2014\Images_integrees\Statistique 2013 Tableaux clientèle COMM_EF.xlsx!2013![Statistique 2013 Tableaux clientèle COMM_EF.xlsx]2013 Chart 1</vt:lpstr>
      <vt:lpstr>\\VSNWCL1-VOL2\VOL2\DATA\ZCCC\SEC1_CCC\SG\Communication\communication_institutionnelle\Présentations\Presentations_imad\2014\Statistique 2013 Tableaux clientèle COMM_EF.xlsx!2013 clientèle âge![Statistique 2013 Tableaux clientèle COMM_EF.xlsx]2013 clientèle âge Graphique 3</vt:lpstr>
      <vt:lpstr>imad (institution genevoise de maintien à domicile)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IMAD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imad (institution de maintien, d’aide et de soins à domicile)</dc:title>
  <dc:creator>efr</dc:creator>
  <cp:lastModifiedBy>Bruno Moutou</cp:lastModifiedBy>
  <cp:revision>93</cp:revision>
  <cp:lastPrinted>2014-12-05T07:16:02Z</cp:lastPrinted>
  <dcterms:created xsi:type="dcterms:W3CDTF">2013-08-12T07:32:37Z</dcterms:created>
  <dcterms:modified xsi:type="dcterms:W3CDTF">2014-12-05T07:35:02Z</dcterms:modified>
</cp:coreProperties>
</file>